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"/>
  </p:notesMasterIdLst>
  <p:sldIdLst>
    <p:sldId id="291" r:id="rId2"/>
    <p:sldId id="299" r:id="rId3"/>
    <p:sldId id="301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FFFF"/>
    <a:srgbClr val="B6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668B8-EBB6-4AAC-B698-C7F2BDE50708}" v="6" dt="2023-04-12T13:49:5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414" y="-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3B57-1BA2-41AF-96EB-1362C3F71460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EABF-BB11-4932-A21E-C6DA288DD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0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2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5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857086"/>
            <a:ext cx="6390450" cy="110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219581"/>
            <a:ext cx="6390450" cy="6579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2032" lvl="0" indent="-31652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44063" lvl="1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66093" lvl="2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88126" lvl="3" indent="-29307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110157" lvl="4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532188" lvl="5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954220" lvl="6" indent="-29307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376250" lvl="7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798282" lvl="8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8981011"/>
            <a:ext cx="411525" cy="758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78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9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4E31-8EB7-42AA-830C-6AB5E67C620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s://www.nature.com/subjects/caenorhabditis-elegans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hyperlink" Target="https://www.nobelprize.org/prizes/medicine/2002/press-release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coevocommunity.nature.com/posts/51125-soil-nematod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hyperlink" Target="https://www.visualcapitalist.com/all-the-biomass-of-earth-in-one-graphic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hyperlink" Target="https://en.wikipedia.org/wiki/File:Bdelloidea1_w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sussex.ac.uk/lifesci/baconlab/research/tardigrades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academic.oup.com/icb/article/55/2/179/744212" TargetMode="External"/><Relationship Id="rId12" Type="http://schemas.openxmlformats.org/officeDocument/2006/relationships/hyperlink" Target="https://cosmosmagazine.com/nature/animals/new-tardigrade-found-in-japanese-car-par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esearchgate.net/publication/226016189_Chemical_ecology_of_rotifers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esa.int/Science_Exploration/Human_and_Robotic_Exploration/Radiation_rotifer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bbc.co.uk/news/science-environment-57386706" TargetMode="External"/><Relationship Id="rId9" Type="http://schemas.openxmlformats.org/officeDocument/2006/relationships/image" Target="../media/image1.jpg"/><Relationship Id="rId14" Type="http://schemas.openxmlformats.org/officeDocument/2006/relationships/hyperlink" Target="https://en.wikipedia.org/wiki/File:Bdelloidea1_w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2825569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0062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512575" y="778354"/>
            <a:ext cx="6345425" cy="434479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/>
          <a:p>
            <a:r>
              <a:rPr lang="el-GR" sz="1800" dirty="0">
                <a:solidFill>
                  <a:srgbClr val="F1C232"/>
                </a:solidFill>
                <a:latin typeface="+mn-lt"/>
                <a:cs typeface="Arial" panose="020B0604020202020204" pitchFamily="34" charset="0"/>
              </a:rPr>
              <a:t>Τα “Μεγάλα” Πέντε (πολυκύτταρα ζώα σε χαμηλές μεγεθύνσεις) </a:t>
            </a:r>
            <a:endParaRPr sz="1800" dirty="0">
              <a:solidFill>
                <a:srgbClr val="F1C23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84403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0" name="Google Shape;180;p24"/>
          <p:cNvSpPr/>
          <p:nvPr/>
        </p:nvSpPr>
        <p:spPr>
          <a:xfrm>
            <a:off x="1440984" y="2394631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1" name="Google Shape;181;p24"/>
          <p:cNvSpPr/>
          <p:nvPr/>
        </p:nvSpPr>
        <p:spPr>
          <a:xfrm>
            <a:off x="4183575" y="2394631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2" name="Google Shape;182;p24"/>
          <p:cNvSpPr/>
          <p:nvPr/>
        </p:nvSpPr>
        <p:spPr>
          <a:xfrm>
            <a:off x="5541289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3" name="Google Shape;183;p24"/>
          <p:cNvSpPr/>
          <p:nvPr/>
        </p:nvSpPr>
        <p:spPr>
          <a:xfrm>
            <a:off x="84875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l-GR" sz="1662" dirty="0"/>
              <a:t>Νηματώδη </a:t>
            </a:r>
            <a:endParaRPr sz="1662" dirty="0"/>
          </a:p>
        </p:txBody>
      </p:sp>
      <p:sp>
        <p:nvSpPr>
          <p:cNvPr id="184" name="Google Shape;184;p24"/>
          <p:cNvSpPr/>
          <p:nvPr/>
        </p:nvSpPr>
        <p:spPr>
          <a:xfrm>
            <a:off x="1441017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Rotifer</a:t>
            </a:r>
            <a:endParaRPr sz="1662"/>
          </a:p>
        </p:txBody>
      </p:sp>
      <p:sp>
        <p:nvSpPr>
          <p:cNvPr id="185" name="Google Shape;185;p24"/>
          <p:cNvSpPr/>
          <p:nvPr/>
        </p:nvSpPr>
        <p:spPr>
          <a:xfrm>
            <a:off x="4183575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l-GR" sz="1662" dirty="0"/>
              <a:t>Ακάρεα </a:t>
            </a:r>
            <a:endParaRPr sz="1662" dirty="0"/>
          </a:p>
        </p:txBody>
      </p:sp>
      <p:sp>
        <p:nvSpPr>
          <p:cNvPr id="186" name="Google Shape;186;p24"/>
          <p:cNvSpPr/>
          <p:nvPr/>
        </p:nvSpPr>
        <p:spPr>
          <a:xfrm>
            <a:off x="2825569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Tardigrade</a:t>
            </a:r>
            <a:endParaRPr sz="1662" dirty="0"/>
          </a:p>
        </p:txBody>
      </p:sp>
      <p:sp>
        <p:nvSpPr>
          <p:cNvPr id="187" name="Google Shape;187;p24"/>
          <p:cNvSpPr/>
          <p:nvPr/>
        </p:nvSpPr>
        <p:spPr>
          <a:xfrm>
            <a:off x="5541289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Gastrotrich</a:t>
            </a:r>
            <a:endParaRPr sz="1662"/>
          </a:p>
        </p:txBody>
      </p:sp>
      <p:sp>
        <p:nvSpPr>
          <p:cNvPr id="188" name="Google Shape;188;p24"/>
          <p:cNvSpPr/>
          <p:nvPr/>
        </p:nvSpPr>
        <p:spPr>
          <a:xfrm>
            <a:off x="84841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9" name="Google Shape;189;p24"/>
          <p:cNvSpPr/>
          <p:nvPr/>
        </p:nvSpPr>
        <p:spPr>
          <a:xfrm>
            <a:off x="1436292" y="32382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0" name="Google Shape;190;p24"/>
          <p:cNvSpPr/>
          <p:nvPr/>
        </p:nvSpPr>
        <p:spPr>
          <a:xfrm>
            <a:off x="4179499" y="323999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1" name="Google Shape;191;p24"/>
          <p:cNvSpPr/>
          <p:nvPr/>
        </p:nvSpPr>
        <p:spPr>
          <a:xfrm>
            <a:off x="2826866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2" name="Google Shape;192;p24"/>
          <p:cNvSpPr/>
          <p:nvPr/>
        </p:nvSpPr>
        <p:spPr>
          <a:xfrm>
            <a:off x="5541289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00" r="13099"/>
          <a:stretch/>
        </p:blipFill>
        <p:spPr>
          <a:xfrm rot="5400000">
            <a:off x="384876" y="2281398"/>
            <a:ext cx="582339" cy="9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529" r="2650"/>
          <a:stretch/>
        </p:blipFill>
        <p:spPr>
          <a:xfrm rot="5400000">
            <a:off x="1731757" y="2194371"/>
            <a:ext cx="600868" cy="11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4446100" y="2368918"/>
            <a:ext cx="690040" cy="78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5871738" y="2211625"/>
            <a:ext cx="567502" cy="10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1945" y="2485876"/>
            <a:ext cx="1130532" cy="5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9">
            <a:alphaModFix/>
          </a:blip>
          <a:srcRect l="2247" t="4879" r="6743" b="5741"/>
          <a:stretch/>
        </p:blipFill>
        <p:spPr>
          <a:xfrm>
            <a:off x="161600" y="3310238"/>
            <a:ext cx="1028892" cy="56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10">
            <a:alphaModFix/>
          </a:blip>
          <a:srcRect t="2620" b="5348"/>
          <a:stretch/>
        </p:blipFill>
        <p:spPr>
          <a:xfrm>
            <a:off x="2898242" y="3310237"/>
            <a:ext cx="1037938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11">
            <a:alphaModFix/>
          </a:blip>
          <a:srcRect t="3305" b="9032"/>
          <a:stretch/>
        </p:blipFill>
        <p:spPr>
          <a:xfrm>
            <a:off x="4350168" y="3310237"/>
            <a:ext cx="873636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12">
            <a:alphaModFix/>
          </a:blip>
          <a:srcRect t="10955" b="12975"/>
          <a:stretch/>
        </p:blipFill>
        <p:spPr>
          <a:xfrm>
            <a:off x="5636825" y="3377168"/>
            <a:ext cx="973257" cy="431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A53FF7A-AFFE-4D68-A9F5-E043C11B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307" y="453077"/>
            <a:ext cx="127891" cy="2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47"/>
          </a:p>
        </p:txBody>
      </p:sp>
      <p:pic>
        <p:nvPicPr>
          <p:cNvPr id="1025" name="Picture 17">
            <a:extLst>
              <a:ext uri="{FF2B5EF4-FFF2-40B4-BE49-F238E27FC236}">
                <a16:creationId xmlns:a16="http://schemas.microsoft.com/office/drawing/2014/main" id="{90CFAC17-1344-4F74-97A3-F8D4BF4F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b="17979"/>
          <a:stretch/>
        </p:blipFill>
        <p:spPr bwMode="auto">
          <a:xfrm>
            <a:off x="1538020" y="3319854"/>
            <a:ext cx="1024208" cy="4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716C9EF-AAC2-4646-BF51-D818EF12A279}"/>
              </a:ext>
            </a:extLst>
          </p:cNvPr>
          <p:cNvSpPr txBox="1"/>
          <p:nvPr/>
        </p:nvSpPr>
        <p:spPr>
          <a:xfrm>
            <a:off x="5741518" y="3802509"/>
            <a:ext cx="9548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i="1" dirty="0">
                <a:cs typeface="Arial" panose="020B0604020202020204" pitchFamily="34" charset="0"/>
              </a:rPr>
              <a:t>Image: David McCamey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E6A8FD0-C33B-4C67-A239-61D788DB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144" y="3820037"/>
            <a:ext cx="1192291" cy="1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pPr defTabSz="633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Image: Damián H. Zanette/</a:t>
            </a:r>
            <a:r>
              <a:rPr lang="it-IT" altLang="en-US" sz="500" i="1" dirty="0"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Wikipedia</a:t>
            </a:r>
            <a:r>
              <a:rPr lang="en-US" altLang="en-US" sz="500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A5D59F-C147-4142-8436-DAC67A967021}"/>
              </a:ext>
            </a:extLst>
          </p:cNvPr>
          <p:cNvSpPr txBox="1"/>
          <p:nvPr/>
        </p:nvSpPr>
        <p:spPr>
          <a:xfrm>
            <a:off x="4296255" y="9573942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62" dirty="0"/>
              <a:t>Εικονογράφηση και φωτογραφίες</a:t>
            </a:r>
            <a:r>
              <a:rPr lang="en-GB" sz="762" dirty="0"/>
              <a:t>: Andy Chandler-Grevatt</a:t>
            </a:r>
          </a:p>
        </p:txBody>
      </p:sp>
      <p:sp>
        <p:nvSpPr>
          <p:cNvPr id="33" name="Google Shape;179;p24">
            <a:extLst>
              <a:ext uri="{FF2B5EF4-FFF2-40B4-BE49-F238E27FC236}">
                <a16:creationId xmlns:a16="http://schemas.microsoft.com/office/drawing/2014/main" id="{5E2CC3CD-D7F1-4866-816A-7C6C4A007422}"/>
              </a:ext>
            </a:extLst>
          </p:cNvPr>
          <p:cNvSpPr/>
          <p:nvPr/>
        </p:nvSpPr>
        <p:spPr>
          <a:xfrm>
            <a:off x="1467563" y="5460240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34" name="Google Shape;183;p24">
            <a:extLst>
              <a:ext uri="{FF2B5EF4-FFF2-40B4-BE49-F238E27FC236}">
                <a16:creationId xmlns:a16="http://schemas.microsoft.com/office/drawing/2014/main" id="{4D36A0E8-B1FF-4356-848D-0B9ECA095F5F}"/>
              </a:ext>
            </a:extLst>
          </p:cNvPr>
          <p:cNvSpPr/>
          <p:nvPr/>
        </p:nvSpPr>
        <p:spPr>
          <a:xfrm>
            <a:off x="79932" y="5458098"/>
            <a:ext cx="1333102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l-GR" sz="1662" dirty="0"/>
              <a:t>Νηματώδη </a:t>
            </a:r>
            <a:endParaRPr sz="1662" dirty="0"/>
          </a:p>
        </p:txBody>
      </p:sp>
      <p:sp>
        <p:nvSpPr>
          <p:cNvPr id="35" name="Google Shape;188;p24">
            <a:extLst>
              <a:ext uri="{FF2B5EF4-FFF2-40B4-BE49-F238E27FC236}">
                <a16:creationId xmlns:a16="http://schemas.microsoft.com/office/drawing/2014/main" id="{1E57E0D1-C736-4353-90EA-CB81DA64CE08}"/>
              </a:ext>
            </a:extLst>
          </p:cNvPr>
          <p:cNvSpPr/>
          <p:nvPr/>
        </p:nvSpPr>
        <p:spPr>
          <a:xfrm>
            <a:off x="2825569" y="5468989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36" name="Google Shape;193;p24">
            <a:extLst>
              <a:ext uri="{FF2B5EF4-FFF2-40B4-BE49-F238E27FC236}">
                <a16:creationId xmlns:a16="http://schemas.microsoft.com/office/drawing/2014/main" id="{737D878A-958E-46D9-9039-9AA9CF2565D4}"/>
              </a:ext>
            </a:extLst>
          </p:cNvPr>
          <p:cNvSpPr/>
          <p:nvPr/>
        </p:nvSpPr>
        <p:spPr>
          <a:xfrm>
            <a:off x="4183575" y="5460240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Ζώο που μοιάζει με σκουλήκι </a:t>
            </a:r>
            <a:endParaRPr sz="923" dirty="0"/>
          </a:p>
        </p:txBody>
      </p:sp>
      <p:sp>
        <p:nvSpPr>
          <p:cNvPr id="37" name="Google Shape;198;p24">
            <a:extLst>
              <a:ext uri="{FF2B5EF4-FFF2-40B4-BE49-F238E27FC236}">
                <a16:creationId xmlns:a16="http://schemas.microsoft.com/office/drawing/2014/main" id="{A827BD68-0232-4CB2-8EC2-9870A58ABFBA}"/>
              </a:ext>
            </a:extLst>
          </p:cNvPr>
          <p:cNvSpPr/>
          <p:nvPr/>
        </p:nvSpPr>
        <p:spPr>
          <a:xfrm>
            <a:off x="5541548" y="5462014"/>
            <a:ext cx="122274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923" dirty="0">
                <a:solidFill>
                  <a:schemeClr val="dk1"/>
                </a:solidFill>
              </a:rPr>
              <a:t>Τροχαλισμός ή κούνημα. Μερικές φορές ακίνητο</a:t>
            </a:r>
            <a:r>
              <a:rPr lang="en" sz="923" dirty="0">
                <a:solidFill>
                  <a:schemeClr val="dk1"/>
                </a:solidFill>
              </a:rPr>
              <a:t>.</a:t>
            </a:r>
            <a:endParaRPr sz="923" dirty="0">
              <a:solidFill>
                <a:schemeClr val="dk1"/>
              </a:solidFill>
            </a:endParaRPr>
          </a:p>
        </p:txBody>
      </p:sp>
      <p:pic>
        <p:nvPicPr>
          <p:cNvPr id="38" name="Google Shape;203;p24">
            <a:extLst>
              <a:ext uri="{FF2B5EF4-FFF2-40B4-BE49-F238E27FC236}">
                <a16:creationId xmlns:a16="http://schemas.microsoft.com/office/drawing/2014/main" id="{5B8321E1-8E84-4E5D-95AA-0F4D8D539CC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3255"/>
          <a:stretch/>
        </p:blipFill>
        <p:spPr>
          <a:xfrm rot="5400000">
            <a:off x="1781156" y="5332953"/>
            <a:ext cx="676292" cy="103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94;p24">
            <a:extLst>
              <a:ext uri="{FF2B5EF4-FFF2-40B4-BE49-F238E27FC236}">
                <a16:creationId xmlns:a16="http://schemas.microsoft.com/office/drawing/2014/main" id="{FD74763F-F5CE-441A-92E3-8C5FF9C2F7D3}"/>
              </a:ext>
            </a:extLst>
          </p:cNvPr>
          <p:cNvSpPr/>
          <p:nvPr/>
        </p:nvSpPr>
        <p:spPr>
          <a:xfrm>
            <a:off x="1467564" y="6278372"/>
            <a:ext cx="5296764" cy="716853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Όλα έχουν προσαρμογή με κολλώδη ουρά. Τα μέρη του στόματος υποδεικνύουν προσέγγιση σίτισης, π.χ. φυτοφάγο, σαρκοφάγο, βακτηριοφάγο. </a:t>
            </a:r>
          </a:p>
          <a:p>
            <a:r>
              <a:rPr lang="el-GR" sz="923" dirty="0"/>
              <a:t>Τυλίγεται σε μια μπάλα για να μειώσει την απώλεια νερού. </a:t>
            </a:r>
          </a:p>
          <a:p>
            <a:r>
              <a:rPr lang="el-GR" sz="923" dirty="0"/>
              <a:t>Μεταναστεύει σε ριζοειδή όπου υπάρχει υγρασία. </a:t>
            </a:r>
          </a:p>
        </p:txBody>
      </p:sp>
      <p:sp>
        <p:nvSpPr>
          <p:cNvPr id="41" name="Google Shape;194;p24">
            <a:extLst>
              <a:ext uri="{FF2B5EF4-FFF2-40B4-BE49-F238E27FC236}">
                <a16:creationId xmlns:a16="http://schemas.microsoft.com/office/drawing/2014/main" id="{E3576715-1DF2-481C-9E56-08017ED48C7C}"/>
              </a:ext>
            </a:extLst>
          </p:cNvPr>
          <p:cNvSpPr/>
          <p:nvPr/>
        </p:nvSpPr>
        <p:spPr>
          <a:xfrm>
            <a:off x="1467531" y="7032370"/>
            <a:ext cx="5296764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Τεράστια σχετική </a:t>
            </a:r>
            <a:r>
              <a:rPr lang="el-GR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βιομάζα</a:t>
            </a: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παγκοσμίως: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άγρια θηλαστικά (0,007 Gt C), νηματώδη (0,02 Gt C), άνθρωποι (0,06 Gt C)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Για κάθε άνθρωπο, υπάρχουν 60 δισεκατομμύρια νηματώδη που ζουν στο έδαφος. </a:t>
            </a:r>
            <a:endParaRPr lang="en" sz="920" dirty="0"/>
          </a:p>
        </p:txBody>
      </p:sp>
      <p:sp>
        <p:nvSpPr>
          <p:cNvPr id="42" name="Google Shape;194;p24">
            <a:extLst>
              <a:ext uri="{FF2B5EF4-FFF2-40B4-BE49-F238E27FC236}">
                <a16:creationId xmlns:a16="http://schemas.microsoft.com/office/drawing/2014/main" id="{CA86BA5B-1821-41ED-BFF9-8C0594E05FA0}"/>
              </a:ext>
            </a:extLst>
          </p:cNvPr>
          <p:cNvSpPr/>
          <p:nvPr/>
        </p:nvSpPr>
        <p:spPr>
          <a:xfrm>
            <a:off x="1460084" y="7788592"/>
            <a:ext cx="5296765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Ο πρώτος οργανισμός στον οποίο έγινε η αλληλουχία του γονιδιώματος και του συνδέσμου του.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Έχει κερδίσει τρία </a:t>
            </a:r>
            <a:r>
              <a:rPr lang="el-GR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βραβεία Νόμπελ</a:t>
            </a: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l-GR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συμπεριλαμβανομένων των γονιδίων του θανάτου. </a:t>
            </a:r>
            <a:endParaRPr sz="920" dirty="0"/>
          </a:p>
        </p:txBody>
      </p:sp>
      <p:sp>
        <p:nvSpPr>
          <p:cNvPr id="43" name="Google Shape;194;p24">
            <a:extLst>
              <a:ext uri="{FF2B5EF4-FFF2-40B4-BE49-F238E27FC236}">
                <a16:creationId xmlns:a16="http://schemas.microsoft.com/office/drawing/2014/main" id="{00E9ABF8-0EC2-477D-A79D-722CF6B04AF5}"/>
              </a:ext>
            </a:extLst>
          </p:cNvPr>
          <p:cNvSpPr/>
          <p:nvPr/>
        </p:nvSpPr>
        <p:spPr>
          <a:xfrm>
            <a:off x="1467530" y="8540284"/>
            <a:ext cx="5296765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l-GR" sz="900" dirty="0">
                <a:latin typeface="Calibri" panose="020F0502020204030204" pitchFamily="34" charset="0"/>
                <a:ea typeface="Times New Roman" panose="02020603050405020304" pitchFamily="18" charset="0"/>
              </a:rPr>
              <a:t>Ζωντανή</a:t>
            </a:r>
            <a:r>
              <a:rPr lang="el-GR" sz="9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έρευνα</a:t>
            </a:r>
            <a:r>
              <a:rPr lang="el-GR" sz="900" dirty="0">
                <a:latin typeface="Calibri" panose="020F0502020204030204" pitchFamily="34" charset="0"/>
                <a:ea typeface="Times New Roman" panose="02020603050405020304" pitchFamily="18" charset="0"/>
              </a:rPr>
              <a:t> για: </a:t>
            </a:r>
            <a:endParaRPr lang="en-DE" sz="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900" dirty="0">
                <a:latin typeface="Calibri" panose="020F0502020204030204" pitchFamily="34" charset="0"/>
                <a:ea typeface="Times New Roman" panose="02020603050405020304" pitchFamily="18" charset="0"/>
              </a:rPr>
              <a:t>γήρανση, θάνατος κυττάρων, ανάπτυξη, νεύρα. Ανθρώπινες εκφυλιστικές ασθένειες, συμπεριλαμβανομένης της νόσου του Αλτσχάιμερ, του Πάρκινσον και του Χάντινγκτον. Χρησιμοποιείται επίσης σε πειράματα στον Διεθνή Διαστημικό Σταθμό. </a:t>
            </a:r>
            <a:endParaRPr lang="en-GB" sz="900" dirty="0"/>
          </a:p>
        </p:txBody>
      </p:sp>
      <p:sp>
        <p:nvSpPr>
          <p:cNvPr id="44" name="Google Shape;199;p24">
            <a:extLst>
              <a:ext uri="{FF2B5EF4-FFF2-40B4-BE49-F238E27FC236}">
                <a16:creationId xmlns:a16="http://schemas.microsoft.com/office/drawing/2014/main" id="{EEFCD320-B05C-4265-B6CE-6787CAC0D46A}"/>
              </a:ext>
            </a:extLst>
          </p:cNvPr>
          <p:cNvSpPr/>
          <p:nvPr/>
        </p:nvSpPr>
        <p:spPr>
          <a:xfrm>
            <a:off x="79932" y="7787751"/>
            <a:ext cx="1333102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Επιστημονικές γνώσεις</a:t>
            </a:r>
            <a:endParaRPr lang="en-US" sz="2215" dirty="0"/>
          </a:p>
        </p:txBody>
      </p:sp>
      <p:sp>
        <p:nvSpPr>
          <p:cNvPr id="45" name="Google Shape;201;p24">
            <a:extLst>
              <a:ext uri="{FF2B5EF4-FFF2-40B4-BE49-F238E27FC236}">
                <a16:creationId xmlns:a16="http://schemas.microsoft.com/office/drawing/2014/main" id="{F8A17E2F-A0B3-45F3-8E69-FC472CF935D0}"/>
              </a:ext>
            </a:extLst>
          </p:cNvPr>
          <p:cNvSpPr/>
          <p:nvPr/>
        </p:nvSpPr>
        <p:spPr>
          <a:xfrm>
            <a:off x="79932" y="6283738"/>
            <a:ext cx="1333637" cy="7114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Προσαρμογές μέσα σε βρύα </a:t>
            </a:r>
            <a:endParaRPr sz="1232" dirty="0"/>
          </a:p>
        </p:txBody>
      </p:sp>
      <p:sp>
        <p:nvSpPr>
          <p:cNvPr id="46" name="Google Shape;201;p24">
            <a:extLst>
              <a:ext uri="{FF2B5EF4-FFF2-40B4-BE49-F238E27FC236}">
                <a16:creationId xmlns:a16="http://schemas.microsoft.com/office/drawing/2014/main" id="{C1120B17-0404-4E5E-8F1F-4F01A91782B2}"/>
              </a:ext>
            </a:extLst>
          </p:cNvPr>
          <p:cNvSpPr/>
          <p:nvPr/>
        </p:nvSpPr>
        <p:spPr>
          <a:xfrm>
            <a:off x="79932" y="7032370"/>
            <a:ext cx="1333102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Οικολογική συνάφεια </a:t>
            </a:r>
            <a:endParaRPr lang="en" sz="1232" dirty="0"/>
          </a:p>
        </p:txBody>
      </p:sp>
      <p:sp>
        <p:nvSpPr>
          <p:cNvPr id="47" name="Google Shape;199;p24">
            <a:extLst>
              <a:ext uri="{FF2B5EF4-FFF2-40B4-BE49-F238E27FC236}">
                <a16:creationId xmlns:a16="http://schemas.microsoft.com/office/drawing/2014/main" id="{8B147837-BFBC-4589-9E36-1AA4CC6AB1C6}"/>
              </a:ext>
            </a:extLst>
          </p:cNvPr>
          <p:cNvSpPr/>
          <p:nvPr/>
        </p:nvSpPr>
        <p:spPr>
          <a:xfrm>
            <a:off x="79932" y="8542414"/>
            <a:ext cx="1333103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Επιστημονικά άγνωστα </a:t>
            </a:r>
            <a:endParaRPr sz="2215" dirty="0"/>
          </a:p>
        </p:txBody>
      </p:sp>
      <p:pic>
        <p:nvPicPr>
          <p:cNvPr id="49" name="Google Shape;209;p24">
            <a:extLst>
              <a:ext uri="{FF2B5EF4-FFF2-40B4-BE49-F238E27FC236}">
                <a16:creationId xmlns:a16="http://schemas.microsoft.com/office/drawing/2014/main" id="{3D60B229-45EC-4378-9264-68EEC6B6DA5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247" t="4879" r="6743" b="5741"/>
          <a:stretch/>
        </p:blipFill>
        <p:spPr>
          <a:xfrm>
            <a:off x="2962861" y="5560578"/>
            <a:ext cx="1028892" cy="56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52286" y="1342497"/>
            <a:ext cx="1335024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Rotifer</a:t>
            </a:r>
            <a:endParaRPr sz="1662"/>
          </a:p>
        </p:txBody>
      </p:sp>
      <p:sp>
        <p:nvSpPr>
          <p:cNvPr id="189" name="Google Shape;189;p24"/>
          <p:cNvSpPr/>
          <p:nvPr/>
        </p:nvSpPr>
        <p:spPr>
          <a:xfrm>
            <a:off x="2793228" y="1338467"/>
            <a:ext cx="1303477" cy="7589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4" name="Google Shape;194;p24"/>
          <p:cNvSpPr/>
          <p:nvPr/>
        </p:nvSpPr>
        <p:spPr>
          <a:xfrm>
            <a:off x="4143413" y="1338467"/>
            <a:ext cx="1303477" cy="75895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800" dirty="0"/>
              <a:t>Έχει περιστρεφόμενες τρίχες στο κεφάλι. Αυτές οι βλεφαρίδες προσελκύουν τροφή στα σαγόνια τους (trophii). </a:t>
            </a:r>
            <a:endParaRPr sz="800" dirty="0"/>
          </a:p>
        </p:txBody>
      </p:sp>
      <p:sp>
        <p:nvSpPr>
          <p:cNvPr id="199" name="Google Shape;199;p24"/>
          <p:cNvSpPr/>
          <p:nvPr/>
        </p:nvSpPr>
        <p:spPr>
          <a:xfrm>
            <a:off x="5493598" y="1336427"/>
            <a:ext cx="1257963" cy="75895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800" dirty="0">
                <a:solidFill>
                  <a:schemeClr val="dk1"/>
                </a:solidFill>
              </a:rPr>
              <a:t>Περπατά σαν σκουλήκι. Χρησιμοποιεί τα δύο δάχτυλα των ποδιών του για να αγκυροβολήσει στην επιφάνεια. </a:t>
            </a:r>
            <a:endParaRPr sz="800" dirty="0"/>
          </a:p>
        </p:txBody>
      </p:sp>
      <p:sp>
        <p:nvSpPr>
          <p:cNvPr id="180" name="Google Shape;180;p24"/>
          <p:cNvSpPr/>
          <p:nvPr/>
        </p:nvSpPr>
        <p:spPr>
          <a:xfrm>
            <a:off x="1442770" y="1343833"/>
            <a:ext cx="1303477" cy="766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5855" r="2617" b="5441"/>
          <a:stretch/>
        </p:blipFill>
        <p:spPr>
          <a:xfrm rot="5400000">
            <a:off x="1778476" y="1157559"/>
            <a:ext cx="651250" cy="11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4;p24">
            <a:extLst>
              <a:ext uri="{FF2B5EF4-FFF2-40B4-BE49-F238E27FC236}">
                <a16:creationId xmlns:a16="http://schemas.microsoft.com/office/drawing/2014/main" id="{847E5789-3CF8-4CBF-2D10-69DE2E367CB5}"/>
              </a:ext>
            </a:extLst>
          </p:cNvPr>
          <p:cNvSpPr/>
          <p:nvPr/>
        </p:nvSpPr>
        <p:spPr>
          <a:xfrm>
            <a:off x="1439565" y="2176950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800" dirty="0"/>
              <a:t>Όλα θηλυκά. αναπαράγεται με ωοτοκία (παρθενογένεση). </a:t>
            </a:r>
          </a:p>
          <a:p>
            <a:r>
              <a:rPr lang="el-GR" sz="800" dirty="0"/>
              <a:t>Bdelloid (όπως βδέλλα) rotifer κοινό στα βρύα. </a:t>
            </a:r>
          </a:p>
          <a:p>
            <a:r>
              <a:rPr lang="el-GR" sz="800" dirty="0"/>
              <a:t>Αναγκάζει τα ρεύματα να τραβούν τα τρόφιμα στο στόμα του και να φιλτράρουν το νερό για τα σωματίδια τροφής. Διαφορετικοί τρόποι λειτουργίας - μεταβαίνει σε μια κατάσταση αδράνειας που ονομάζεται ανυδροβίωση όταν οι συνθήκες στεγνώνουν. </a:t>
            </a:r>
          </a:p>
        </p:txBody>
      </p:sp>
      <p:sp>
        <p:nvSpPr>
          <p:cNvPr id="6" name="Google Shape;194;p24">
            <a:extLst>
              <a:ext uri="{FF2B5EF4-FFF2-40B4-BE49-F238E27FC236}">
                <a16:creationId xmlns:a16="http://schemas.microsoft.com/office/drawing/2014/main" id="{1B2CCD82-4288-7B6A-9AC0-0300125B6A04}"/>
              </a:ext>
            </a:extLst>
          </p:cNvPr>
          <p:cNvSpPr/>
          <p:nvPr/>
        </p:nvSpPr>
        <p:spPr>
          <a:xfrm>
            <a:off x="1439565" y="295010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0" dirty="0"/>
              <a:t>Σημαντική πηγή τροφής σε οικοσυστήματα γλυκού νερού (και λίγο αλάτι). </a:t>
            </a:r>
          </a:p>
          <a:p>
            <a:r>
              <a:rPr lang="el-GR" sz="920" dirty="0"/>
              <a:t>Κλιματικοί δείκτες (πυρήνες πάγου, trophi). </a:t>
            </a:r>
          </a:p>
          <a:p>
            <a:endParaRPr sz="920" dirty="0"/>
          </a:p>
        </p:txBody>
      </p:sp>
      <p:sp>
        <p:nvSpPr>
          <p:cNvPr id="7" name="Google Shape;194;p24">
            <a:extLst>
              <a:ext uri="{FF2B5EF4-FFF2-40B4-BE49-F238E27FC236}">
                <a16:creationId xmlns:a16="http://schemas.microsoft.com/office/drawing/2014/main" id="{437CC0CF-D49B-B407-03D2-0C72D4A80629}"/>
              </a:ext>
            </a:extLst>
          </p:cNvPr>
          <p:cNvSpPr/>
          <p:nvPr/>
        </p:nvSpPr>
        <p:spPr>
          <a:xfrm>
            <a:off x="1437672" y="371800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Χρησιμοποιούνται ως βιολογικοί δείκτες του γλυκού νερού.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Όταν βρίσκονται σε ανυδροβίωση, σταματούν τη γήρανση.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Πυρήνας πάγου της Σιβηρίας – ξύπνησε μετά από 24.000 χρόνια και αναπαρήχθη</a:t>
            </a:r>
            <a:r>
              <a:rPr lang="en-GB" sz="920" dirty="0">
                <a:hlinkClick r:id="rId4"/>
              </a:rPr>
              <a:t>.</a:t>
            </a:r>
            <a:endParaRPr sz="920" dirty="0"/>
          </a:p>
        </p:txBody>
      </p:sp>
      <p:sp>
        <p:nvSpPr>
          <p:cNvPr id="8" name="Google Shape;194;p24">
            <a:extLst>
              <a:ext uri="{FF2B5EF4-FFF2-40B4-BE49-F238E27FC236}">
                <a16:creationId xmlns:a16="http://schemas.microsoft.com/office/drawing/2014/main" id="{1C14CD22-2138-5371-F784-2F278209D829}"/>
              </a:ext>
            </a:extLst>
          </p:cNvPr>
          <p:cNvSpPr/>
          <p:nvPr/>
        </p:nvSpPr>
        <p:spPr>
          <a:xfrm>
            <a:off x="1437672" y="4486076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l-GR" sz="700" dirty="0">
                <a:latin typeface="Calibri" panose="020F0502020204030204" pitchFamily="34" charset="0"/>
                <a:ea typeface="Times New Roman" panose="02020603050405020304" pitchFamily="18" charset="0"/>
              </a:rPr>
              <a:t>Ζωντανή έρευνα για: </a:t>
            </a:r>
            <a:endParaRPr lang="en-DE" sz="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7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Ακτινοβολία που επιβίωσε στο ISS </a:t>
            </a:r>
            <a:endParaRPr lang="en-DE" sz="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7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Χημική οικολογία</a:t>
            </a:r>
            <a:r>
              <a:rPr lang="el-GR" sz="7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7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Εξέλιξη και ανάπτυξη γνάθου</a:t>
            </a:r>
            <a:r>
              <a:rPr lang="el-GR" sz="7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700" dirty="0"/>
          </a:p>
        </p:txBody>
      </p:sp>
      <p:sp>
        <p:nvSpPr>
          <p:cNvPr id="9" name="Google Shape;199;p24">
            <a:extLst>
              <a:ext uri="{FF2B5EF4-FFF2-40B4-BE49-F238E27FC236}">
                <a16:creationId xmlns:a16="http://schemas.microsoft.com/office/drawing/2014/main" id="{01CFB6CA-4934-4A34-1FC3-6F06C8FE6AAC}"/>
              </a:ext>
            </a:extLst>
          </p:cNvPr>
          <p:cNvSpPr/>
          <p:nvPr/>
        </p:nvSpPr>
        <p:spPr>
          <a:xfrm>
            <a:off x="52286" y="371800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Επιστημονικές γνώσεις</a:t>
            </a:r>
            <a:endParaRPr sz="2215" dirty="0"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A49C88FD-DA47-A242-6DB3-7200849531A2}"/>
              </a:ext>
            </a:extLst>
          </p:cNvPr>
          <p:cNvSpPr/>
          <p:nvPr/>
        </p:nvSpPr>
        <p:spPr>
          <a:xfrm>
            <a:off x="52286" y="217030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Προσαρμογές μέσα σε βρύα </a:t>
            </a:r>
            <a:endParaRPr sz="1232" dirty="0"/>
          </a:p>
        </p:txBody>
      </p:sp>
      <p:sp>
        <p:nvSpPr>
          <p:cNvPr id="11" name="Google Shape;201;p24">
            <a:extLst>
              <a:ext uri="{FF2B5EF4-FFF2-40B4-BE49-F238E27FC236}">
                <a16:creationId xmlns:a16="http://schemas.microsoft.com/office/drawing/2014/main" id="{5C3B7309-B837-96A8-E003-02F4A3714DC4}"/>
              </a:ext>
            </a:extLst>
          </p:cNvPr>
          <p:cNvSpPr/>
          <p:nvPr/>
        </p:nvSpPr>
        <p:spPr>
          <a:xfrm>
            <a:off x="52286" y="2943255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Οικολογική συνάφεια </a:t>
            </a:r>
            <a:endParaRPr lang="en" sz="1232" dirty="0"/>
          </a:p>
        </p:txBody>
      </p:sp>
      <p:sp>
        <p:nvSpPr>
          <p:cNvPr id="12" name="Google Shape;199;p24">
            <a:extLst>
              <a:ext uri="{FF2B5EF4-FFF2-40B4-BE49-F238E27FC236}">
                <a16:creationId xmlns:a16="http://schemas.microsoft.com/office/drawing/2014/main" id="{207DDE9A-0351-6DCE-80C3-D2C09D2293A8}"/>
              </a:ext>
            </a:extLst>
          </p:cNvPr>
          <p:cNvSpPr/>
          <p:nvPr/>
        </p:nvSpPr>
        <p:spPr>
          <a:xfrm>
            <a:off x="52286" y="4486076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Επιστημονικά άγνωστα </a:t>
            </a:r>
            <a:endParaRPr sz="2215" dirty="0"/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35730ADE-EF30-4E3D-AA57-EE580A0F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 b="16162"/>
          <a:stretch/>
        </p:blipFill>
        <p:spPr bwMode="auto">
          <a:xfrm>
            <a:off x="2884474" y="1422994"/>
            <a:ext cx="1120986" cy="5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77;p24">
            <a:extLst>
              <a:ext uri="{FF2B5EF4-FFF2-40B4-BE49-F238E27FC236}">
                <a16:creationId xmlns:a16="http://schemas.microsoft.com/office/drawing/2014/main" id="{77135925-EA08-4DD5-AC03-1BC29477294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02641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8;p24">
            <a:extLst>
              <a:ext uri="{FF2B5EF4-FFF2-40B4-BE49-F238E27FC236}">
                <a16:creationId xmlns:a16="http://schemas.microsoft.com/office/drawing/2014/main" id="{5150DDD9-1909-4543-987D-C96E13400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575" y="605535"/>
            <a:ext cx="6345425" cy="432771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/>
          <a:p>
            <a:r>
              <a:rPr lang="el-GR" sz="1800" dirty="0">
                <a:solidFill>
                  <a:srgbClr val="F1C232"/>
                </a:solidFill>
                <a:cs typeface="Arial" panose="020B0604020202020204" pitchFamily="34" charset="0"/>
              </a:rPr>
              <a:t>Τα “Μεγάλα” Πέντε (πολυκύτταρα ζώα σε χαμηλές μεγεθύνσεις) </a:t>
            </a:r>
            <a:endParaRPr sz="1800" dirty="0">
              <a:solidFill>
                <a:srgbClr val="F1C232"/>
              </a:solidFill>
              <a:cs typeface="Arial" panose="020B0604020202020204" pitchFamily="34" charset="0"/>
            </a:endParaRPr>
          </a:p>
        </p:txBody>
      </p:sp>
      <p:sp>
        <p:nvSpPr>
          <p:cNvPr id="23" name="Google Shape;176;p24">
            <a:extLst>
              <a:ext uri="{FF2B5EF4-FFF2-40B4-BE49-F238E27FC236}">
                <a16:creationId xmlns:a16="http://schemas.microsoft.com/office/drawing/2014/main" id="{FA10F361-22C2-44FB-9A02-FBAD6F444FAF}"/>
              </a:ext>
            </a:extLst>
          </p:cNvPr>
          <p:cNvSpPr/>
          <p:nvPr/>
        </p:nvSpPr>
        <p:spPr>
          <a:xfrm>
            <a:off x="1437329" y="5732021"/>
            <a:ext cx="1303477" cy="7463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7" name="Google Shape;186;p24">
            <a:extLst>
              <a:ext uri="{FF2B5EF4-FFF2-40B4-BE49-F238E27FC236}">
                <a16:creationId xmlns:a16="http://schemas.microsoft.com/office/drawing/2014/main" id="{0928B32C-63FA-4EB2-98AC-2ACE19F48507}"/>
              </a:ext>
            </a:extLst>
          </p:cNvPr>
          <p:cNvSpPr/>
          <p:nvPr/>
        </p:nvSpPr>
        <p:spPr>
          <a:xfrm>
            <a:off x="60650" y="5722800"/>
            <a:ext cx="1335024" cy="75182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Tardigrade</a:t>
            </a:r>
            <a:endParaRPr sz="1662"/>
          </a:p>
        </p:txBody>
      </p:sp>
      <p:sp>
        <p:nvSpPr>
          <p:cNvPr id="28" name="Google Shape;191;p24">
            <a:extLst>
              <a:ext uri="{FF2B5EF4-FFF2-40B4-BE49-F238E27FC236}">
                <a16:creationId xmlns:a16="http://schemas.microsoft.com/office/drawing/2014/main" id="{B8CE88F7-8BD7-43F1-BF5E-88B47EA86655}"/>
              </a:ext>
            </a:extLst>
          </p:cNvPr>
          <p:cNvSpPr/>
          <p:nvPr/>
        </p:nvSpPr>
        <p:spPr>
          <a:xfrm>
            <a:off x="2785220" y="5734842"/>
            <a:ext cx="1303477" cy="7463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9" name="Google Shape;196;p24">
            <a:extLst>
              <a:ext uri="{FF2B5EF4-FFF2-40B4-BE49-F238E27FC236}">
                <a16:creationId xmlns:a16="http://schemas.microsoft.com/office/drawing/2014/main" id="{4DFC1526-A3F6-4333-8E3C-EADE33D28C56}"/>
              </a:ext>
            </a:extLst>
          </p:cNvPr>
          <p:cNvSpPr/>
          <p:nvPr/>
        </p:nvSpPr>
        <p:spPr>
          <a:xfrm>
            <a:off x="4122070" y="5718318"/>
            <a:ext cx="1303477" cy="7518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Αρκούδα του νερού με οκτώ πόδια με νύχια και ένα μικρό ρύγχος. </a:t>
            </a:r>
            <a:endParaRPr sz="923" dirty="0"/>
          </a:p>
        </p:txBody>
      </p:sp>
      <p:sp>
        <p:nvSpPr>
          <p:cNvPr id="30" name="Google Shape;201;p24">
            <a:extLst>
              <a:ext uri="{FF2B5EF4-FFF2-40B4-BE49-F238E27FC236}">
                <a16:creationId xmlns:a16="http://schemas.microsoft.com/office/drawing/2014/main" id="{B002447E-A707-4AFB-A196-063440826FD4}"/>
              </a:ext>
            </a:extLst>
          </p:cNvPr>
          <p:cNvSpPr/>
          <p:nvPr/>
        </p:nvSpPr>
        <p:spPr>
          <a:xfrm>
            <a:off x="5458920" y="5713119"/>
            <a:ext cx="1275021" cy="74980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Αν κινείται, φαίνεται σαν να περπατά σε φεγγάρι. </a:t>
            </a:r>
            <a:endParaRPr sz="923" dirty="0"/>
          </a:p>
        </p:txBody>
      </p:sp>
      <p:pic>
        <p:nvPicPr>
          <p:cNvPr id="31" name="Google Shape;208;p24">
            <a:extLst>
              <a:ext uri="{FF2B5EF4-FFF2-40B4-BE49-F238E27FC236}">
                <a16:creationId xmlns:a16="http://schemas.microsoft.com/office/drawing/2014/main" id="{EE4F6106-5962-4B91-B31F-61ADE0CDA474}"/>
              </a:ext>
            </a:extLst>
          </p:cNvPr>
          <p:cNvPicPr preferRelativeResize="0"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22117" y="5811572"/>
            <a:ext cx="1245369" cy="55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10;p24">
            <a:extLst>
              <a:ext uri="{FF2B5EF4-FFF2-40B4-BE49-F238E27FC236}">
                <a16:creationId xmlns:a16="http://schemas.microsoft.com/office/drawing/2014/main" id="{645E3DED-7D4B-42DA-8310-3BD3AADEBFF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57315" y="5772347"/>
            <a:ext cx="1143368" cy="6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4;p24">
            <a:extLst>
              <a:ext uri="{FF2B5EF4-FFF2-40B4-BE49-F238E27FC236}">
                <a16:creationId xmlns:a16="http://schemas.microsoft.com/office/drawing/2014/main" id="{E96B02D7-0018-4480-8475-A695E2BD5A03}"/>
              </a:ext>
            </a:extLst>
          </p:cNvPr>
          <p:cNvSpPr/>
          <p:nvPr/>
        </p:nvSpPr>
        <p:spPr>
          <a:xfrm>
            <a:off x="1437329" y="6532317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Κυρίως θηλυκά, αλλά αρσενικά υπάρχουν. Γεννά αυγά μέσα ή έξω από το δέρμα. </a:t>
            </a:r>
          </a:p>
          <a:p>
            <a:r>
              <a:rPr lang="el-GR" sz="923" dirty="0"/>
              <a:t>Χρησιμοποιεί τα νύχια του για να κινείται γύρω από τα βρύα. </a:t>
            </a:r>
          </a:p>
          <a:p>
            <a:r>
              <a:rPr lang="el-GR" sz="923" dirty="0"/>
              <a:t>Μετατρέπεται σε αυλάκι, όταν βρίσκεται υπό περιβαλλοντική πίεση, που μπορεί να επιβιώσει σε ακραίες συνθήκες. </a:t>
            </a:r>
          </a:p>
          <a:p>
            <a:r>
              <a:rPr lang="el-GR" sz="923" dirty="0"/>
              <a:t>Δύο κύριες ομάδες: heterotardigrada (θωρακισμένα) και eutardigrada (λεία). </a:t>
            </a:r>
          </a:p>
        </p:txBody>
      </p:sp>
      <p:sp>
        <p:nvSpPr>
          <p:cNvPr id="34" name="Google Shape;194;p24">
            <a:extLst>
              <a:ext uri="{FF2B5EF4-FFF2-40B4-BE49-F238E27FC236}">
                <a16:creationId xmlns:a16="http://schemas.microsoft.com/office/drawing/2014/main" id="{43907E2C-CF72-4BFE-9095-02B41FD80CF9}"/>
              </a:ext>
            </a:extLst>
          </p:cNvPr>
          <p:cNvSpPr/>
          <p:nvPr/>
        </p:nvSpPr>
        <p:spPr>
          <a:xfrm>
            <a:off x="1437329" y="729715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Υπάρχει σε κάθε βιοσωμάτιο. </a:t>
            </a:r>
          </a:p>
          <a:p>
            <a:r>
              <a:rPr lang="el-GR" sz="923" dirty="0"/>
              <a:t>Μοντέλα ακραιόφιλα – μπορούν να επιβιώσουν σε υψηλές και χαμηλές θερμοκρασίες, υψηλές πιέσεις, ακτινοβολία κ.λπ. </a:t>
            </a:r>
          </a:p>
          <a:p>
            <a:r>
              <a:rPr lang="el-GR" sz="923" dirty="0"/>
              <a:t>Συνεξέλιξη με βρύα και λειχήνες. </a:t>
            </a:r>
          </a:p>
        </p:txBody>
      </p:sp>
      <p:sp>
        <p:nvSpPr>
          <p:cNvPr id="35" name="Google Shape;194;p24">
            <a:extLst>
              <a:ext uri="{FF2B5EF4-FFF2-40B4-BE49-F238E27FC236}">
                <a16:creationId xmlns:a16="http://schemas.microsoft.com/office/drawing/2014/main" id="{FA9761FA-257B-44A6-9FE6-2BF30B025F72}"/>
              </a:ext>
            </a:extLst>
          </p:cNvPr>
          <p:cNvSpPr/>
          <p:nvPr/>
        </p:nvSpPr>
        <p:spPr>
          <a:xfrm>
            <a:off x="1437329" y="807358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Εξαιρετικά ανθεκτικό σε περιβαλλοντικές καταπονήσεις, π.χ. UV, ξήρανση, ακτινοβολία, θερμοκρασίες, πίεση. </a:t>
            </a:r>
          </a:p>
          <a:p>
            <a:r>
              <a:rPr lang="el-GR" sz="923" dirty="0"/>
              <a:t>Ακόμα μαθαίνουμε πώς. </a:t>
            </a:r>
          </a:p>
          <a:p>
            <a:endParaRPr sz="923" dirty="0"/>
          </a:p>
        </p:txBody>
      </p:sp>
      <p:sp>
        <p:nvSpPr>
          <p:cNvPr id="36" name="Google Shape;194;p24">
            <a:extLst>
              <a:ext uri="{FF2B5EF4-FFF2-40B4-BE49-F238E27FC236}">
                <a16:creationId xmlns:a16="http://schemas.microsoft.com/office/drawing/2014/main" id="{EE1B6461-F79B-4D3A-8AE8-E159E01985D5}"/>
              </a:ext>
            </a:extLst>
          </p:cNvPr>
          <p:cNvSpPr/>
          <p:nvPr/>
        </p:nvSpPr>
        <p:spPr>
          <a:xfrm>
            <a:off x="1437329" y="884384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Ζωντανή έρευνα για: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Βρέθηκαν νέα είδη, π.χ., </a:t>
            </a:r>
            <a:r>
              <a:rPr lang="el-GR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Έρευνα για τα ίδια τα αργά – </a:t>
            </a:r>
            <a:r>
              <a:rPr lang="el-GR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Εργαστήριο Bacon. </a:t>
            </a:r>
            <a:endParaRPr sz="923" dirty="0"/>
          </a:p>
          <a:p>
            <a:endParaRPr sz="923" dirty="0"/>
          </a:p>
        </p:txBody>
      </p:sp>
      <p:sp>
        <p:nvSpPr>
          <p:cNvPr id="37" name="Google Shape;199;p24">
            <a:extLst>
              <a:ext uri="{FF2B5EF4-FFF2-40B4-BE49-F238E27FC236}">
                <a16:creationId xmlns:a16="http://schemas.microsoft.com/office/drawing/2014/main" id="{13622D9F-52E7-4B5A-BD8A-EF7A918C6116}"/>
              </a:ext>
            </a:extLst>
          </p:cNvPr>
          <p:cNvSpPr/>
          <p:nvPr/>
        </p:nvSpPr>
        <p:spPr>
          <a:xfrm>
            <a:off x="52286" y="807358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Επιστημονικές γνώσεις</a:t>
            </a:r>
            <a:endParaRPr sz="2215" dirty="0"/>
          </a:p>
        </p:txBody>
      </p:sp>
      <p:sp>
        <p:nvSpPr>
          <p:cNvPr id="38" name="Google Shape;201;p24">
            <a:extLst>
              <a:ext uri="{FF2B5EF4-FFF2-40B4-BE49-F238E27FC236}">
                <a16:creationId xmlns:a16="http://schemas.microsoft.com/office/drawing/2014/main" id="{647E068E-221D-4DB8-8E4D-6B025C4DDBD9}"/>
              </a:ext>
            </a:extLst>
          </p:cNvPr>
          <p:cNvSpPr/>
          <p:nvPr/>
        </p:nvSpPr>
        <p:spPr>
          <a:xfrm>
            <a:off x="60650" y="6531650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Προσαρμογές μέσα σε βρύα </a:t>
            </a:r>
            <a:endParaRPr sz="1232" dirty="0"/>
          </a:p>
        </p:txBody>
      </p:sp>
      <p:sp>
        <p:nvSpPr>
          <p:cNvPr id="39" name="Google Shape;201;p24">
            <a:extLst>
              <a:ext uri="{FF2B5EF4-FFF2-40B4-BE49-F238E27FC236}">
                <a16:creationId xmlns:a16="http://schemas.microsoft.com/office/drawing/2014/main" id="{09585EFB-FDC6-459D-9E74-473268A933CC}"/>
              </a:ext>
            </a:extLst>
          </p:cNvPr>
          <p:cNvSpPr/>
          <p:nvPr/>
        </p:nvSpPr>
        <p:spPr>
          <a:xfrm>
            <a:off x="60650" y="7301905"/>
            <a:ext cx="1326660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Οικολογική συνάφεια </a:t>
            </a:r>
            <a:endParaRPr lang="en" sz="1232" dirty="0"/>
          </a:p>
        </p:txBody>
      </p:sp>
      <p:sp>
        <p:nvSpPr>
          <p:cNvPr id="40" name="Google Shape;199;p24">
            <a:extLst>
              <a:ext uri="{FF2B5EF4-FFF2-40B4-BE49-F238E27FC236}">
                <a16:creationId xmlns:a16="http://schemas.microsoft.com/office/drawing/2014/main" id="{152D9ABD-4E37-4D74-9CA7-D1DAC57C9DF5}"/>
              </a:ext>
            </a:extLst>
          </p:cNvPr>
          <p:cNvSpPr/>
          <p:nvPr/>
        </p:nvSpPr>
        <p:spPr>
          <a:xfrm>
            <a:off x="52286" y="884384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Επιστημονικά άγνωστα </a:t>
            </a:r>
            <a:endParaRPr sz="2215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55498C-415E-4C16-9D0B-77D4B22363B2}"/>
              </a:ext>
            </a:extLst>
          </p:cNvPr>
          <p:cNvSpPr txBox="1"/>
          <p:nvPr/>
        </p:nvSpPr>
        <p:spPr>
          <a:xfrm>
            <a:off x="4241638" y="9614098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62" dirty="0"/>
              <a:t>Εικονογράφηση και φωτογραφίες</a:t>
            </a:r>
            <a:r>
              <a:rPr lang="en-GB" sz="762" dirty="0"/>
              <a:t>: Andy Chandler-Grevatt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42DEBD78-EFF5-4814-B346-D4ADD3F5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64" y="1963041"/>
            <a:ext cx="1192291" cy="1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pPr defTabSz="633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Image: Damián H. Zanette/</a:t>
            </a:r>
            <a:r>
              <a:rPr lang="it-IT" altLang="en-US" sz="500" i="1" dirty="0"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Wikipedia</a:t>
            </a:r>
            <a:r>
              <a:rPr lang="en-US" altLang="en-US" sz="500" i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87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1447925" y="1161917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5" name="Google Shape;185;p24"/>
          <p:cNvSpPr/>
          <p:nvPr/>
        </p:nvSpPr>
        <p:spPr>
          <a:xfrm>
            <a:off x="61794" y="1165797"/>
            <a:ext cx="1335024" cy="76278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l-GR" sz="1662" dirty="0"/>
              <a:t>Ακάρεα </a:t>
            </a:r>
            <a:endParaRPr sz="1662" dirty="0"/>
          </a:p>
        </p:txBody>
      </p:sp>
      <p:sp>
        <p:nvSpPr>
          <p:cNvPr id="190" name="Google Shape;190;p24"/>
          <p:cNvSpPr/>
          <p:nvPr/>
        </p:nvSpPr>
        <p:spPr>
          <a:xfrm>
            <a:off x="2777796" y="1161917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5" name="Google Shape;195;p24"/>
          <p:cNvSpPr/>
          <p:nvPr/>
        </p:nvSpPr>
        <p:spPr>
          <a:xfrm>
            <a:off x="4107247" y="1150612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Φαίνεται μεγάλο και σκοτεινό στο μικροσκόπιο. </a:t>
            </a:r>
          </a:p>
          <a:p>
            <a:r>
              <a:rPr lang="el-GR" sz="923" dirty="0"/>
              <a:t>Οκτώ πόδια. μεγάλο σώμα. </a:t>
            </a:r>
          </a:p>
        </p:txBody>
      </p:sp>
      <p:sp>
        <p:nvSpPr>
          <p:cNvPr id="200" name="Google Shape;200;p24"/>
          <p:cNvSpPr/>
          <p:nvPr/>
        </p:nvSpPr>
        <p:spPr>
          <a:xfrm>
            <a:off x="5441287" y="1150612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Όταν κινείται, κινεί τα πόδια του σαν έντομο. </a:t>
            </a:r>
            <a:endParaRPr sz="923" dirty="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1743235" y="1170207"/>
            <a:ext cx="75845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286" y="1205099"/>
            <a:ext cx="962377" cy="711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4;p24">
            <a:extLst>
              <a:ext uri="{FF2B5EF4-FFF2-40B4-BE49-F238E27FC236}">
                <a16:creationId xmlns:a16="http://schemas.microsoft.com/office/drawing/2014/main" id="{6818BB9A-C081-BCE9-7A12-A8654FE40B58}"/>
              </a:ext>
            </a:extLst>
          </p:cNvPr>
          <p:cNvSpPr/>
          <p:nvPr/>
        </p:nvSpPr>
        <p:spPr>
          <a:xfrm>
            <a:off x="1444890" y="197780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Τα ακάρεα βρύων ανήκουν στην τεράστια οικογένεια των Oribatida. </a:t>
            </a:r>
          </a:p>
          <a:p>
            <a:r>
              <a:rPr lang="el-GR" sz="923" dirty="0"/>
              <a:t>Άγκιστρα στο άκρο των ποδιών για να κινούνται μέσα από τα στελέχη βρύων. </a:t>
            </a:r>
          </a:p>
          <a:p>
            <a:r>
              <a:rPr lang="el-GR" sz="923" dirty="0"/>
              <a:t>Χοντρός εξωσκελετός για προστασία και επιβράδυνση του στεγνώματος. </a:t>
            </a:r>
          </a:p>
          <a:p>
            <a:r>
              <a:rPr lang="el-GR" sz="923" dirty="0"/>
              <a:t>Συχνά απομακρύνεται από βρύα όταν τα βρύα στεγνώνουν ή μπαίνουν σε κατάσταση αδρανοποίησης που ονομάζεται διάπαυση</a:t>
            </a:r>
            <a:r>
              <a:rPr lang="en-GB" sz="923" dirty="0"/>
              <a:t>.</a:t>
            </a:r>
          </a:p>
        </p:txBody>
      </p:sp>
      <p:sp>
        <p:nvSpPr>
          <p:cNvPr id="8" name="Google Shape;194;p24">
            <a:extLst>
              <a:ext uri="{FF2B5EF4-FFF2-40B4-BE49-F238E27FC236}">
                <a16:creationId xmlns:a16="http://schemas.microsoft.com/office/drawing/2014/main" id="{4D506E37-5981-D85A-61BD-AF807D5379A9}"/>
              </a:ext>
            </a:extLst>
          </p:cNvPr>
          <p:cNvSpPr/>
          <p:nvPr/>
        </p:nvSpPr>
        <p:spPr>
          <a:xfrm>
            <a:off x="1452883" y="2740262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Τα περισσότερα είδη ζουν στο έδαφος. </a:t>
            </a:r>
          </a:p>
          <a:p>
            <a:r>
              <a:rPr lang="el-GR" sz="923" dirty="0"/>
              <a:t>Εξαιρετικά σημαντικοί αποικοδομητές στα εδάφη. </a:t>
            </a:r>
          </a:p>
          <a:p>
            <a:r>
              <a:rPr lang="el-GR" sz="923" dirty="0"/>
              <a:t>Κάνει το νεκρό όταν ενοχλείται. </a:t>
            </a:r>
          </a:p>
          <a:p>
            <a:r>
              <a:rPr lang="el-GR" sz="923" dirty="0"/>
              <a:t>Τα περισσότερα είναι φυτοφάγα ή παρασιτοφάγα, αλλά μερικά είναι σαρκοφάγα</a:t>
            </a:r>
            <a:r>
              <a:rPr lang="en" sz="923" dirty="0"/>
              <a:t>.</a:t>
            </a:r>
          </a:p>
        </p:txBody>
      </p:sp>
      <p:sp>
        <p:nvSpPr>
          <p:cNvPr id="9" name="Google Shape;194;p24">
            <a:extLst>
              <a:ext uri="{FF2B5EF4-FFF2-40B4-BE49-F238E27FC236}">
                <a16:creationId xmlns:a16="http://schemas.microsoft.com/office/drawing/2014/main" id="{A99A5564-8246-927A-70E6-0A0DF2492F52}"/>
              </a:ext>
            </a:extLst>
          </p:cNvPr>
          <p:cNvSpPr/>
          <p:nvPr/>
        </p:nvSpPr>
        <p:spPr>
          <a:xfrm>
            <a:off x="1444890" y="350153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70" dirty="0"/>
              <a:t>Χιλιάδες γνωστά είδη, που υπολογίζονται σε 100.000 συνολικά. </a:t>
            </a:r>
          </a:p>
          <a:p>
            <a:r>
              <a:rPr lang="el-GR" sz="970" dirty="0"/>
              <a:t>Φαίνονται να είναι σημαντικά στα οικοσυστήματα του εδάφους. </a:t>
            </a:r>
          </a:p>
          <a:p>
            <a:endParaRPr sz="970" dirty="0"/>
          </a:p>
        </p:txBody>
      </p:sp>
      <p:sp>
        <p:nvSpPr>
          <p:cNvPr id="10" name="Google Shape;194;p24">
            <a:extLst>
              <a:ext uri="{FF2B5EF4-FFF2-40B4-BE49-F238E27FC236}">
                <a16:creationId xmlns:a16="http://schemas.microsoft.com/office/drawing/2014/main" id="{E523DC29-4C71-A953-8CA3-C3E62A5F73D7}"/>
              </a:ext>
            </a:extLst>
          </p:cNvPr>
          <p:cNvSpPr/>
          <p:nvPr/>
        </p:nvSpPr>
        <p:spPr>
          <a:xfrm>
            <a:off x="1452883" y="426497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Ο ρόλος στην υγεία του εδάφους διερευνάται στη γεωργία. </a:t>
            </a:r>
          </a:p>
          <a:p>
            <a:r>
              <a:rPr lang="el-GR" sz="923" dirty="0"/>
              <a:t>Ρόλος είναι τα οικοσυστήματα του εδάφους. </a:t>
            </a:r>
          </a:p>
          <a:p>
            <a:endParaRPr lang="en-GB" sz="923" dirty="0"/>
          </a:p>
        </p:txBody>
      </p:sp>
      <p:sp>
        <p:nvSpPr>
          <p:cNvPr id="11" name="Google Shape;199;p24">
            <a:extLst>
              <a:ext uri="{FF2B5EF4-FFF2-40B4-BE49-F238E27FC236}">
                <a16:creationId xmlns:a16="http://schemas.microsoft.com/office/drawing/2014/main" id="{460CCD3D-019B-6EB7-A7B5-96F97253E79C}"/>
              </a:ext>
            </a:extLst>
          </p:cNvPr>
          <p:cNvSpPr/>
          <p:nvPr/>
        </p:nvSpPr>
        <p:spPr>
          <a:xfrm>
            <a:off x="61794" y="3502520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Επιστημονικές γνώσεις</a:t>
            </a:r>
            <a:endParaRPr sz="2215" dirty="0"/>
          </a:p>
        </p:txBody>
      </p:sp>
      <p:sp>
        <p:nvSpPr>
          <p:cNvPr id="12" name="Google Shape;201;p24">
            <a:extLst>
              <a:ext uri="{FF2B5EF4-FFF2-40B4-BE49-F238E27FC236}">
                <a16:creationId xmlns:a16="http://schemas.microsoft.com/office/drawing/2014/main" id="{12811509-0542-435A-99C1-B5D70D2E7055}"/>
              </a:ext>
            </a:extLst>
          </p:cNvPr>
          <p:cNvSpPr/>
          <p:nvPr/>
        </p:nvSpPr>
        <p:spPr>
          <a:xfrm>
            <a:off x="61794" y="197780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Προσαρμογές μέσα σε βρύα </a:t>
            </a:r>
            <a:endParaRPr sz="1232" dirty="0"/>
          </a:p>
        </p:txBody>
      </p:sp>
      <p:sp>
        <p:nvSpPr>
          <p:cNvPr id="13" name="Google Shape;201;p24">
            <a:extLst>
              <a:ext uri="{FF2B5EF4-FFF2-40B4-BE49-F238E27FC236}">
                <a16:creationId xmlns:a16="http://schemas.microsoft.com/office/drawing/2014/main" id="{39B27507-941B-22AF-E329-0613EB05EAA7}"/>
              </a:ext>
            </a:extLst>
          </p:cNvPr>
          <p:cNvSpPr/>
          <p:nvPr/>
        </p:nvSpPr>
        <p:spPr>
          <a:xfrm>
            <a:off x="61794" y="2740262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Οικολογική συνάφεια </a:t>
            </a:r>
            <a:endParaRPr lang="en" sz="1232" dirty="0"/>
          </a:p>
        </p:txBody>
      </p:sp>
      <p:sp>
        <p:nvSpPr>
          <p:cNvPr id="14" name="Google Shape;199;p24">
            <a:extLst>
              <a:ext uri="{FF2B5EF4-FFF2-40B4-BE49-F238E27FC236}">
                <a16:creationId xmlns:a16="http://schemas.microsoft.com/office/drawing/2014/main" id="{DF74F7BC-5675-9EBF-1908-4971C891EEA7}"/>
              </a:ext>
            </a:extLst>
          </p:cNvPr>
          <p:cNvSpPr/>
          <p:nvPr/>
        </p:nvSpPr>
        <p:spPr>
          <a:xfrm>
            <a:off x="61794" y="426497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Επιστημονικά άγνωστα </a:t>
            </a:r>
            <a:endParaRPr sz="2215" dirty="0"/>
          </a:p>
        </p:txBody>
      </p:sp>
      <p:pic>
        <p:nvPicPr>
          <p:cNvPr id="22" name="Google Shape;177;p24">
            <a:extLst>
              <a:ext uri="{FF2B5EF4-FFF2-40B4-BE49-F238E27FC236}">
                <a16:creationId xmlns:a16="http://schemas.microsoft.com/office/drawing/2014/main" id="{F9AB591D-BA75-44B7-A0C8-F05DB46F746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6163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78;p24">
            <a:extLst>
              <a:ext uri="{FF2B5EF4-FFF2-40B4-BE49-F238E27FC236}">
                <a16:creationId xmlns:a16="http://schemas.microsoft.com/office/drawing/2014/main" id="{21E76EA2-8400-4865-AD17-189E7861DD3A}"/>
              </a:ext>
            </a:extLst>
          </p:cNvPr>
          <p:cNvSpPr txBox="1">
            <a:spLocks/>
          </p:cNvSpPr>
          <p:nvPr/>
        </p:nvSpPr>
        <p:spPr>
          <a:xfrm>
            <a:off x="512575" y="469057"/>
            <a:ext cx="6345425" cy="432771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 sz="1800" dirty="0">
                <a:solidFill>
                  <a:srgbClr val="F1C232"/>
                </a:solidFill>
                <a:cs typeface="Arial" panose="020B0604020202020204" pitchFamily="34" charset="0"/>
              </a:rPr>
              <a:t>Τα “Μεγάλα” Πέντε (πολυκύτταρα ζώα σε χαμηλές μεγεθύνσεις) </a:t>
            </a:r>
            <a:endParaRPr lang="en-US" sz="1800" dirty="0">
              <a:solidFill>
                <a:srgbClr val="F1C232"/>
              </a:solidFill>
              <a:cs typeface="Arial" panose="020B0604020202020204" pitchFamily="34" charset="0"/>
            </a:endParaRPr>
          </a:p>
        </p:txBody>
      </p:sp>
      <p:sp>
        <p:nvSpPr>
          <p:cNvPr id="20" name="Google Shape;182;p24">
            <a:extLst>
              <a:ext uri="{FF2B5EF4-FFF2-40B4-BE49-F238E27FC236}">
                <a16:creationId xmlns:a16="http://schemas.microsoft.com/office/drawing/2014/main" id="{FCE7ECEC-66E2-411A-BA2B-8C5A26833239}"/>
              </a:ext>
            </a:extLst>
          </p:cNvPr>
          <p:cNvSpPr/>
          <p:nvPr/>
        </p:nvSpPr>
        <p:spPr>
          <a:xfrm>
            <a:off x="1468668" y="5582964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1" name="Google Shape;187;p24">
            <a:extLst>
              <a:ext uri="{FF2B5EF4-FFF2-40B4-BE49-F238E27FC236}">
                <a16:creationId xmlns:a16="http://schemas.microsoft.com/office/drawing/2014/main" id="{58F9C0E3-D7E9-4965-843B-63553D71000F}"/>
              </a:ext>
            </a:extLst>
          </p:cNvPr>
          <p:cNvSpPr/>
          <p:nvPr/>
        </p:nvSpPr>
        <p:spPr>
          <a:xfrm>
            <a:off x="61794" y="5583120"/>
            <a:ext cx="1348740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Gastrotrich</a:t>
            </a:r>
            <a:endParaRPr sz="1662"/>
          </a:p>
        </p:txBody>
      </p:sp>
      <p:sp>
        <p:nvSpPr>
          <p:cNvPr id="25" name="Google Shape;192;p24">
            <a:extLst>
              <a:ext uri="{FF2B5EF4-FFF2-40B4-BE49-F238E27FC236}">
                <a16:creationId xmlns:a16="http://schemas.microsoft.com/office/drawing/2014/main" id="{ECD01B49-6C25-423E-A854-3135842753F1}"/>
              </a:ext>
            </a:extLst>
          </p:cNvPr>
          <p:cNvSpPr/>
          <p:nvPr/>
        </p:nvSpPr>
        <p:spPr>
          <a:xfrm>
            <a:off x="2799655" y="5594840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6" name="Google Shape;197;p24">
            <a:extLst>
              <a:ext uri="{FF2B5EF4-FFF2-40B4-BE49-F238E27FC236}">
                <a16:creationId xmlns:a16="http://schemas.microsoft.com/office/drawing/2014/main" id="{69BBB733-0317-4488-B163-7A453676CA04}"/>
              </a:ext>
            </a:extLst>
          </p:cNvPr>
          <p:cNvSpPr/>
          <p:nvPr/>
        </p:nvSpPr>
        <p:spPr>
          <a:xfrm>
            <a:off x="4133695" y="5594840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Μοιάζει με τριχωτό επίπεδο σκουλήκι. Γνωστή ως τριχωτή κοιλιά. </a:t>
            </a:r>
            <a:endParaRPr sz="923" dirty="0"/>
          </a:p>
        </p:txBody>
      </p:sp>
      <p:sp>
        <p:nvSpPr>
          <p:cNvPr id="27" name="Google Shape;202;p24">
            <a:extLst>
              <a:ext uri="{FF2B5EF4-FFF2-40B4-BE49-F238E27FC236}">
                <a16:creationId xmlns:a16="http://schemas.microsoft.com/office/drawing/2014/main" id="{64311984-0CBB-4AF6-8685-46A87C234860}"/>
              </a:ext>
            </a:extLst>
          </p:cNvPr>
          <p:cNvSpPr/>
          <p:nvPr/>
        </p:nvSpPr>
        <p:spPr>
          <a:xfrm>
            <a:off x="5467735" y="5595107"/>
            <a:ext cx="1298459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800" dirty="0"/>
              <a:t>Κολυμπά γρήγορα, κάνοντας βελάκια τριγύρω. χρησιμοποιεί βλεφαρίδες στο σώμα για να κολυμπήσει. </a:t>
            </a:r>
            <a:r>
              <a:rPr lang="en" sz="800" dirty="0"/>
              <a:t>.</a:t>
            </a:r>
            <a:endParaRPr sz="800" dirty="0"/>
          </a:p>
        </p:txBody>
      </p:sp>
      <p:pic>
        <p:nvPicPr>
          <p:cNvPr id="28" name="Google Shape;206;p24">
            <a:extLst>
              <a:ext uri="{FF2B5EF4-FFF2-40B4-BE49-F238E27FC236}">
                <a16:creationId xmlns:a16="http://schemas.microsoft.com/office/drawing/2014/main" id="{9F11F231-15C9-4C90-9398-BC16937D7F5F}"/>
              </a:ext>
            </a:extLst>
          </p:cNvPr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1810579" y="5358643"/>
            <a:ext cx="623770" cy="11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12;p24">
            <a:extLst>
              <a:ext uri="{FF2B5EF4-FFF2-40B4-BE49-F238E27FC236}">
                <a16:creationId xmlns:a16="http://schemas.microsoft.com/office/drawing/2014/main" id="{ECDF7150-F40B-4FFD-A63F-EE7074FE9A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9205" b="13009"/>
          <a:stretch/>
        </p:blipFill>
        <p:spPr>
          <a:xfrm>
            <a:off x="2911061" y="5668060"/>
            <a:ext cx="1072117" cy="4852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F03973-ACF0-4EAF-956A-3132A88FE8D5}"/>
              </a:ext>
            </a:extLst>
          </p:cNvPr>
          <p:cNvSpPr txBox="1"/>
          <p:nvPr/>
        </p:nvSpPr>
        <p:spPr>
          <a:xfrm>
            <a:off x="3008704" y="6186562"/>
            <a:ext cx="10634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i="1" dirty="0"/>
              <a:t>Image: David McCamey</a:t>
            </a:r>
          </a:p>
        </p:txBody>
      </p:sp>
      <p:sp>
        <p:nvSpPr>
          <p:cNvPr id="31" name="Google Shape;194;p24">
            <a:extLst>
              <a:ext uri="{FF2B5EF4-FFF2-40B4-BE49-F238E27FC236}">
                <a16:creationId xmlns:a16="http://schemas.microsoft.com/office/drawing/2014/main" id="{5A0414D4-A4C7-4BEF-A137-B905329E9F05}"/>
              </a:ext>
            </a:extLst>
          </p:cNvPr>
          <p:cNvSpPr/>
          <p:nvPr/>
        </p:nvSpPr>
        <p:spPr>
          <a:xfrm>
            <a:off x="1471818" y="6412327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Όλα έχουν προσαρμογή με κολλώδη ουρά. </a:t>
            </a:r>
          </a:p>
          <a:p>
            <a:r>
              <a:rPr lang="el-GR" sz="923" dirty="0"/>
              <a:t>Γεννά δύο ειδών αυγά – ταχεία εκκολαπτήρια ή καθυστερημένα εκκολαπτήρια για να αντιμετωπίσει το μεταβαλλόμενο περιβάλλον. </a:t>
            </a:r>
          </a:p>
          <a:p>
            <a:r>
              <a:rPr lang="el-GR" sz="923" dirty="0"/>
              <a:t>Έχει γρήγορους κύκλους ζωής για να ανεχτεί την αλλαγή. </a:t>
            </a:r>
          </a:p>
          <a:p>
            <a:r>
              <a:rPr lang="el-GR" sz="923" dirty="0"/>
              <a:t>Ορισμένα είδη σχηματίζουν κύστεις για να επιβιώσουν σε σκληρές περιβαλλοντικές συνθήκες. </a:t>
            </a:r>
          </a:p>
        </p:txBody>
      </p:sp>
      <p:sp>
        <p:nvSpPr>
          <p:cNvPr id="32" name="Google Shape;194;p24">
            <a:extLst>
              <a:ext uri="{FF2B5EF4-FFF2-40B4-BE49-F238E27FC236}">
                <a16:creationId xmlns:a16="http://schemas.microsoft.com/office/drawing/2014/main" id="{F925CE4E-1D26-40F1-BF79-646F79FABADD}"/>
              </a:ext>
            </a:extLst>
          </p:cNvPr>
          <p:cNvSpPr/>
          <p:nvPr/>
        </p:nvSpPr>
        <p:spPr>
          <a:xfrm>
            <a:off x="1471818" y="717468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Τρώνε κυρίως βακτήρια ρουφώντας βακτήρια στο στόμα τους. </a:t>
            </a:r>
          </a:p>
          <a:p>
            <a:r>
              <a:rPr lang="el-GR" sz="923" dirty="0"/>
              <a:t>Ορισμένα είδη έχουν αγκίστρια και αγκάθια στο σώμα τους για να αποτρέψουν τα αρπακτικά. </a:t>
            </a:r>
          </a:p>
          <a:p>
            <a:endParaRPr lang="en" sz="923" dirty="0"/>
          </a:p>
        </p:txBody>
      </p:sp>
      <p:sp>
        <p:nvSpPr>
          <p:cNvPr id="33" name="Google Shape;194;p24">
            <a:extLst>
              <a:ext uri="{FF2B5EF4-FFF2-40B4-BE49-F238E27FC236}">
                <a16:creationId xmlns:a16="http://schemas.microsoft.com/office/drawing/2014/main" id="{BC0D2E30-BA84-4CE6-BE66-02C8FE41525C}"/>
              </a:ext>
            </a:extLst>
          </p:cNvPr>
          <p:cNvSpPr/>
          <p:nvPr/>
        </p:nvSpPr>
        <p:spPr>
          <a:xfrm>
            <a:off x="1466887" y="7937039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70" dirty="0"/>
              <a:t>800 είδη είναι γνωστά, πολλά άλλα προς ανακάλυψη</a:t>
            </a:r>
            <a:r>
              <a:rPr lang="en-GB" sz="970" dirty="0"/>
              <a:t>.</a:t>
            </a:r>
            <a:endParaRPr sz="970" dirty="0"/>
          </a:p>
        </p:txBody>
      </p:sp>
      <p:sp>
        <p:nvSpPr>
          <p:cNvPr id="34" name="Google Shape;194;p24">
            <a:extLst>
              <a:ext uri="{FF2B5EF4-FFF2-40B4-BE49-F238E27FC236}">
                <a16:creationId xmlns:a16="http://schemas.microsoft.com/office/drawing/2014/main" id="{F7873B26-0B9E-46D3-AFC6-1FE87B51CA05}"/>
              </a:ext>
            </a:extLst>
          </p:cNvPr>
          <p:cNvSpPr/>
          <p:nvPr/>
        </p:nvSpPr>
        <p:spPr>
          <a:xfrm>
            <a:off x="1466887" y="8699395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l-GR" sz="923" dirty="0"/>
              <a:t>Πολύ λίγα είναι γνωστά για την ποικιλομορφία των gastrotriches και μελετώνται. </a:t>
            </a:r>
          </a:p>
          <a:p>
            <a:r>
              <a:rPr lang="el-GR" sz="923" dirty="0"/>
              <a:t>Η αναπαραγωγή τους είναι ελάχιστα κατανοητή. </a:t>
            </a:r>
          </a:p>
        </p:txBody>
      </p:sp>
      <p:sp>
        <p:nvSpPr>
          <p:cNvPr id="35" name="Google Shape;199;p24">
            <a:extLst>
              <a:ext uri="{FF2B5EF4-FFF2-40B4-BE49-F238E27FC236}">
                <a16:creationId xmlns:a16="http://schemas.microsoft.com/office/drawing/2014/main" id="{C870DFC9-0582-4381-A68D-6FD1032E963D}"/>
              </a:ext>
            </a:extLst>
          </p:cNvPr>
          <p:cNvSpPr/>
          <p:nvPr/>
        </p:nvSpPr>
        <p:spPr>
          <a:xfrm>
            <a:off x="75510" y="7923082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Επιστημονικές γνώσεις</a:t>
            </a:r>
            <a:endParaRPr sz="2215" dirty="0"/>
          </a:p>
        </p:txBody>
      </p:sp>
      <p:sp>
        <p:nvSpPr>
          <p:cNvPr id="36" name="Google Shape;201;p24">
            <a:extLst>
              <a:ext uri="{FF2B5EF4-FFF2-40B4-BE49-F238E27FC236}">
                <a16:creationId xmlns:a16="http://schemas.microsoft.com/office/drawing/2014/main" id="{E0293ACD-F45E-4C5E-81C8-F3B39B156EE9}"/>
              </a:ext>
            </a:extLst>
          </p:cNvPr>
          <p:cNvSpPr/>
          <p:nvPr/>
        </p:nvSpPr>
        <p:spPr>
          <a:xfrm>
            <a:off x="61794" y="640828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Προσαρμογές μέσα σε βρύα </a:t>
            </a:r>
            <a:endParaRPr sz="1232" dirty="0"/>
          </a:p>
        </p:txBody>
      </p:sp>
      <p:sp>
        <p:nvSpPr>
          <p:cNvPr id="37" name="Google Shape;201;p24">
            <a:extLst>
              <a:ext uri="{FF2B5EF4-FFF2-40B4-BE49-F238E27FC236}">
                <a16:creationId xmlns:a16="http://schemas.microsoft.com/office/drawing/2014/main" id="{3B0756F1-0AE4-45B0-A3C9-D417C3944DC2}"/>
              </a:ext>
            </a:extLst>
          </p:cNvPr>
          <p:cNvSpPr/>
          <p:nvPr/>
        </p:nvSpPr>
        <p:spPr>
          <a:xfrm>
            <a:off x="61794" y="716568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/>
              <a:t>Οικολογική συνάφεια </a:t>
            </a:r>
            <a:endParaRPr lang="en" sz="1232" dirty="0"/>
          </a:p>
        </p:txBody>
      </p:sp>
      <p:sp>
        <p:nvSpPr>
          <p:cNvPr id="38" name="Google Shape;199;p24">
            <a:extLst>
              <a:ext uri="{FF2B5EF4-FFF2-40B4-BE49-F238E27FC236}">
                <a16:creationId xmlns:a16="http://schemas.microsoft.com/office/drawing/2014/main" id="{7B843AAA-E00C-4F89-97A9-248453B1D202}"/>
              </a:ext>
            </a:extLst>
          </p:cNvPr>
          <p:cNvSpPr/>
          <p:nvPr/>
        </p:nvSpPr>
        <p:spPr>
          <a:xfrm>
            <a:off x="61794" y="869152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l-GR" sz="1232" dirty="0">
                <a:solidFill>
                  <a:schemeClr val="dk1"/>
                </a:solidFill>
              </a:rPr>
              <a:t>Επιστημονικά άγνωστα </a:t>
            </a:r>
            <a:endParaRPr sz="221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907E0-C3A7-459F-8E89-6E6AD1CB897A}"/>
              </a:ext>
            </a:extLst>
          </p:cNvPr>
          <p:cNvSpPr txBox="1"/>
          <p:nvPr/>
        </p:nvSpPr>
        <p:spPr>
          <a:xfrm>
            <a:off x="4286214" y="9696391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62" dirty="0"/>
              <a:t>Εικονογράφηση και φωτογραφίες</a:t>
            </a:r>
            <a:r>
              <a:rPr lang="en-GB" sz="762" dirty="0"/>
              <a:t>: Andy Chandler-Grevatt</a:t>
            </a:r>
          </a:p>
        </p:txBody>
      </p:sp>
    </p:spTree>
    <p:extLst>
      <p:ext uri="{BB962C8B-B14F-4D97-AF65-F5344CB8AC3E}">
        <p14:creationId xmlns:p14="http://schemas.microsoft.com/office/powerpoint/2010/main" val="202114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877</Words>
  <Application>Microsoft Office PowerPoint</Application>
  <PresentationFormat>A4 Paper (210x297 mm)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Τα “Μεγάλα” Πέντε (πολυκύτταρα ζώα σε χαμηλές μεγεθύνσεις) </vt:lpstr>
      <vt:lpstr>Τα “Μεγάλα” Πέντε (πολυκύτταρα ζώα σε χαμηλές μεγεθύνσεις)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‘Big’ Five (multicellular animals at low magnifications)</dc:title>
  <dc:creator>Maria Paola Pisano</dc:creator>
  <cp:lastModifiedBy>Martina Marzullo</cp:lastModifiedBy>
  <cp:revision>33</cp:revision>
  <cp:lastPrinted>2023-05-03T08:12:53Z</cp:lastPrinted>
  <dcterms:created xsi:type="dcterms:W3CDTF">2023-04-06T12:49:31Z</dcterms:created>
  <dcterms:modified xsi:type="dcterms:W3CDTF">2024-01-16T08:17:40Z</dcterms:modified>
</cp:coreProperties>
</file>