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5"/>
  </p:notesMasterIdLst>
  <p:sldIdLst>
    <p:sldId id="291" r:id="rId2"/>
    <p:sldId id="299" r:id="rId3"/>
    <p:sldId id="301" r:id="rId4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7E1"/>
    <a:srgbClr val="FFFFFF"/>
    <a:srgbClr val="B6D7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0B668B8-EBB6-4AAC-B698-C7F2BDE50708}" v="6" dt="2023-04-12T13:49:58.13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306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4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113B57-1BA2-41AF-96EB-1362C3F71460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1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4" y="8685214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FBEABF-BB11-4932-A21E-C6DA288DD7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4906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2a5325d7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2a5325d73_0_3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2a5325d7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2a5325d73_0_3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5032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112a5325d73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112a5325d73_0_31:notes"/>
          <p:cNvSpPr txBox="1">
            <a:spLocks noGrp="1"/>
          </p:cNvSpPr>
          <p:nvPr>
            <p:ph type="body" idx="1"/>
          </p:nvPr>
        </p:nvSpPr>
        <p:spPr>
          <a:xfrm>
            <a:off x="685801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81705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1412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0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8258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33775" y="857086"/>
            <a:ext cx="6390450" cy="110297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33775" y="2219581"/>
            <a:ext cx="6390450" cy="6579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22032" lvl="0" indent="-316524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844063" lvl="1" indent="-29307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266093" lvl="2" indent="-29307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688126" lvl="3" indent="-29307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110157" lvl="4" indent="-29307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532188" lvl="5" indent="-29307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2954220" lvl="6" indent="-293078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376250" lvl="7" indent="-293078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3798282" lvl="8" indent="-293078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6354344" y="8981011"/>
            <a:ext cx="411525" cy="75804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177820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13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374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096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64141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098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048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60506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64E31-8EB7-42AA-830C-6AB5E67C620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1152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64E31-8EB7-42AA-830C-6AB5E67C6209}" type="datetimeFigureOut">
              <a:rPr lang="en-GB" smtClean="0"/>
              <a:t>08/05/2023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B56C2-83B6-48C2-992E-F2794DB15B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1076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jpeg"/><Relationship Id="rId18" Type="http://schemas.openxmlformats.org/officeDocument/2006/relationships/hyperlink" Target="https://www.nature.com/subjects/caenorhabditis-elegans" TargetMode="External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12" Type="http://schemas.openxmlformats.org/officeDocument/2006/relationships/image" Target="../media/image10.png"/><Relationship Id="rId17" Type="http://schemas.openxmlformats.org/officeDocument/2006/relationships/hyperlink" Target="https://www.nobelprize.org/prizes/medicine/2002/press-release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ecoevocommunity.nature.com/posts/51125-soil-nematodes" TargetMode="Externa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g"/><Relationship Id="rId11" Type="http://schemas.openxmlformats.org/officeDocument/2006/relationships/image" Target="../media/image9.png"/><Relationship Id="rId5" Type="http://schemas.openxmlformats.org/officeDocument/2006/relationships/image" Target="../media/image3.jpg"/><Relationship Id="rId15" Type="http://schemas.openxmlformats.org/officeDocument/2006/relationships/hyperlink" Target="https://www.visualcapitalist.com/all-the-biomass-of-earth-in-one-graphic/" TargetMode="External"/><Relationship Id="rId10" Type="http://schemas.openxmlformats.org/officeDocument/2006/relationships/image" Target="../media/image8.png"/><Relationship Id="rId4" Type="http://schemas.openxmlformats.org/officeDocument/2006/relationships/image" Target="../media/image2.jpg"/><Relationship Id="rId9" Type="http://schemas.openxmlformats.org/officeDocument/2006/relationships/image" Target="../media/image7.png"/><Relationship Id="rId14" Type="http://schemas.openxmlformats.org/officeDocument/2006/relationships/hyperlink" Target="https://en.wikipedia.org/wiki/File:Bdelloidea1_w.jpg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13" Type="http://schemas.openxmlformats.org/officeDocument/2006/relationships/hyperlink" Target="http://www.sussex.ac.uk/lifesci/baconlab/research/tardigrades" TargetMode="External"/><Relationship Id="rId3" Type="http://schemas.openxmlformats.org/officeDocument/2006/relationships/image" Target="../media/image3.jpg"/><Relationship Id="rId7" Type="http://schemas.openxmlformats.org/officeDocument/2006/relationships/hyperlink" Target="https://academic.oup.com/icb/article/55/2/179/744212" TargetMode="External"/><Relationship Id="rId12" Type="http://schemas.openxmlformats.org/officeDocument/2006/relationships/hyperlink" Target="https://cosmosmagazine.com/nature/animals/new-tardigrade-found-in-japanese-car-par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researchgate.net/publication/226016189_Chemical_ecology_of_rotifers" TargetMode="External"/><Relationship Id="rId11" Type="http://schemas.openxmlformats.org/officeDocument/2006/relationships/image" Target="../media/image8.png"/><Relationship Id="rId5" Type="http://schemas.openxmlformats.org/officeDocument/2006/relationships/hyperlink" Target="https://www.esa.int/Science_Exploration/Human_and_Robotic_Exploration/Radiation_rotifer" TargetMode="External"/><Relationship Id="rId10" Type="http://schemas.openxmlformats.org/officeDocument/2006/relationships/image" Target="../media/image6.png"/><Relationship Id="rId4" Type="http://schemas.openxmlformats.org/officeDocument/2006/relationships/hyperlink" Target="https://www.bbc.co.uk/news/science-environment-57386706" TargetMode="External"/><Relationship Id="rId9" Type="http://schemas.openxmlformats.org/officeDocument/2006/relationships/image" Target="../media/image1.jpg"/><Relationship Id="rId14" Type="http://schemas.openxmlformats.org/officeDocument/2006/relationships/hyperlink" Target="https://en.wikipedia.org/wiki/File:Bdelloidea1_w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g"/><Relationship Id="rId5" Type="http://schemas.openxmlformats.org/officeDocument/2006/relationships/image" Target="../media/image1.jp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4"/>
          <p:cNvSpPr/>
          <p:nvPr/>
        </p:nvSpPr>
        <p:spPr>
          <a:xfrm>
            <a:off x="2825569" y="2394629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pic>
        <p:nvPicPr>
          <p:cNvPr id="177" name="Google Shape;17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80062"/>
            <a:ext cx="536455" cy="432771"/>
          </a:xfrm>
          <a:prstGeom prst="rect">
            <a:avLst/>
          </a:prstGeom>
          <a:noFill/>
          <a:ln>
            <a:noFill/>
          </a:ln>
        </p:spPr>
      </p:pic>
      <p:sp>
        <p:nvSpPr>
          <p:cNvPr id="178" name="Google Shape;178;p24"/>
          <p:cNvSpPr txBox="1">
            <a:spLocks noGrp="1"/>
          </p:cNvSpPr>
          <p:nvPr>
            <p:ph type="title"/>
          </p:nvPr>
        </p:nvSpPr>
        <p:spPr>
          <a:xfrm>
            <a:off x="512576" y="778354"/>
            <a:ext cx="6345424" cy="434479"/>
          </a:xfrm>
          <a:prstGeom prst="rect">
            <a:avLst/>
          </a:prstGeom>
          <a:solidFill>
            <a:srgbClr val="38761D"/>
          </a:solidFill>
        </p:spPr>
        <p:txBody>
          <a:bodyPr spcFirstLastPara="1" vert="horz" wrap="square" lIns="84392" tIns="84392" rIns="84392" bIns="84392" rtlCol="0" anchor="t" anchorCtr="0">
            <a:noAutofit/>
          </a:bodyPr>
          <a:lstStyle/>
          <a:p>
            <a:r>
              <a:rPr lang="en" sz="1938" dirty="0">
                <a:solidFill>
                  <a:srgbClr val="F1C232"/>
                </a:solidFill>
                <a:latin typeface="+mn-lt"/>
                <a:cs typeface="Arial" panose="020B0604020202020204" pitchFamily="34" charset="0"/>
              </a:rPr>
              <a:t>The ‘Big’ Five (multicellular animals at low magnifications)</a:t>
            </a:r>
            <a:endParaRPr sz="1938" dirty="0">
              <a:solidFill>
                <a:srgbClr val="F1C232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179" name="Google Shape;179;p24"/>
          <p:cNvSpPr/>
          <p:nvPr/>
        </p:nvSpPr>
        <p:spPr>
          <a:xfrm>
            <a:off x="84403" y="2394629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0" name="Google Shape;180;p24"/>
          <p:cNvSpPr/>
          <p:nvPr/>
        </p:nvSpPr>
        <p:spPr>
          <a:xfrm>
            <a:off x="1440984" y="2394631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1" name="Google Shape;181;p24"/>
          <p:cNvSpPr/>
          <p:nvPr/>
        </p:nvSpPr>
        <p:spPr>
          <a:xfrm>
            <a:off x="4183575" y="2394631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2" name="Google Shape;182;p24"/>
          <p:cNvSpPr/>
          <p:nvPr/>
        </p:nvSpPr>
        <p:spPr>
          <a:xfrm>
            <a:off x="5541289" y="2394629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3" name="Google Shape;183;p24"/>
          <p:cNvSpPr/>
          <p:nvPr/>
        </p:nvSpPr>
        <p:spPr>
          <a:xfrm>
            <a:off x="84875" y="1995378"/>
            <a:ext cx="1183283" cy="3038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 dirty="0"/>
              <a:t>Nematode</a:t>
            </a:r>
            <a:endParaRPr sz="1662" dirty="0"/>
          </a:p>
        </p:txBody>
      </p:sp>
      <p:sp>
        <p:nvSpPr>
          <p:cNvPr id="184" name="Google Shape;184;p24"/>
          <p:cNvSpPr/>
          <p:nvPr/>
        </p:nvSpPr>
        <p:spPr>
          <a:xfrm>
            <a:off x="1441017" y="1995378"/>
            <a:ext cx="1183283" cy="3038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/>
              <a:t>Rotifer</a:t>
            </a:r>
            <a:endParaRPr sz="1662"/>
          </a:p>
        </p:txBody>
      </p:sp>
      <p:sp>
        <p:nvSpPr>
          <p:cNvPr id="185" name="Google Shape;185;p24"/>
          <p:cNvSpPr/>
          <p:nvPr/>
        </p:nvSpPr>
        <p:spPr>
          <a:xfrm>
            <a:off x="4183575" y="1995378"/>
            <a:ext cx="1183283" cy="3038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 dirty="0"/>
              <a:t>Mite</a:t>
            </a:r>
            <a:endParaRPr sz="1662" dirty="0"/>
          </a:p>
        </p:txBody>
      </p:sp>
      <p:sp>
        <p:nvSpPr>
          <p:cNvPr id="186" name="Google Shape;186;p24"/>
          <p:cNvSpPr/>
          <p:nvPr/>
        </p:nvSpPr>
        <p:spPr>
          <a:xfrm>
            <a:off x="2825569" y="1995378"/>
            <a:ext cx="1183283" cy="3038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 dirty="0"/>
              <a:t>Tardigrade</a:t>
            </a:r>
            <a:endParaRPr sz="1662" dirty="0"/>
          </a:p>
        </p:txBody>
      </p:sp>
      <p:sp>
        <p:nvSpPr>
          <p:cNvPr id="187" name="Google Shape;187;p24"/>
          <p:cNvSpPr/>
          <p:nvPr/>
        </p:nvSpPr>
        <p:spPr>
          <a:xfrm>
            <a:off x="5541289" y="1995378"/>
            <a:ext cx="1183283" cy="303843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/>
              <a:t>Gastrotrich</a:t>
            </a:r>
            <a:endParaRPr sz="1662"/>
          </a:p>
        </p:txBody>
      </p:sp>
      <p:sp>
        <p:nvSpPr>
          <p:cNvPr id="188" name="Google Shape;188;p24"/>
          <p:cNvSpPr/>
          <p:nvPr/>
        </p:nvSpPr>
        <p:spPr>
          <a:xfrm>
            <a:off x="84841" y="3241947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9" name="Google Shape;189;p24"/>
          <p:cNvSpPr/>
          <p:nvPr/>
        </p:nvSpPr>
        <p:spPr>
          <a:xfrm>
            <a:off x="1436292" y="3238247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90" name="Google Shape;190;p24"/>
          <p:cNvSpPr/>
          <p:nvPr/>
        </p:nvSpPr>
        <p:spPr>
          <a:xfrm>
            <a:off x="4179499" y="3239999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91" name="Google Shape;191;p24"/>
          <p:cNvSpPr/>
          <p:nvPr/>
        </p:nvSpPr>
        <p:spPr>
          <a:xfrm>
            <a:off x="2826866" y="3241947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92" name="Google Shape;192;p24"/>
          <p:cNvSpPr/>
          <p:nvPr/>
        </p:nvSpPr>
        <p:spPr>
          <a:xfrm>
            <a:off x="5541289" y="3241947"/>
            <a:ext cx="1183283" cy="711485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pic>
        <p:nvPicPr>
          <p:cNvPr id="203" name="Google Shape;203;p24"/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800" r="13099"/>
          <a:stretch/>
        </p:blipFill>
        <p:spPr>
          <a:xfrm rot="5400000">
            <a:off x="384876" y="2281398"/>
            <a:ext cx="582339" cy="937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24"/>
          <p:cNvPicPr preferRelativeResize="0"/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4529" r="2650"/>
          <a:stretch/>
        </p:blipFill>
        <p:spPr>
          <a:xfrm rot="5400000">
            <a:off x="1731757" y="2194371"/>
            <a:ext cx="600868" cy="113053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4"/>
          <p:cNvPicPr preferRelativeResize="0"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rot="5400000">
            <a:off x="4446100" y="2368918"/>
            <a:ext cx="690040" cy="7866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4"/>
          <p:cNvPicPr preferRelativeResize="0"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rot="5400000">
            <a:off x="5871738" y="2211625"/>
            <a:ext cx="567502" cy="1082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Google Shape;208;p24"/>
          <p:cNvPicPr preferRelativeResize="0"/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2851945" y="2485876"/>
            <a:ext cx="1130532" cy="5030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4"/>
          <p:cNvPicPr preferRelativeResize="0"/>
          <p:nvPr/>
        </p:nvPicPr>
        <p:blipFill rotWithShape="1">
          <a:blip r:embed="rId9">
            <a:alphaModFix/>
          </a:blip>
          <a:srcRect l="2247" t="4879" r="6743" b="5741"/>
          <a:stretch/>
        </p:blipFill>
        <p:spPr>
          <a:xfrm>
            <a:off x="161600" y="3310238"/>
            <a:ext cx="1028892" cy="567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4"/>
          <p:cNvPicPr preferRelativeResize="0"/>
          <p:nvPr/>
        </p:nvPicPr>
        <p:blipFill rotWithShape="1">
          <a:blip r:embed="rId10">
            <a:alphaModFix/>
          </a:blip>
          <a:srcRect t="2620" b="5348"/>
          <a:stretch/>
        </p:blipFill>
        <p:spPr>
          <a:xfrm>
            <a:off x="2898242" y="3310237"/>
            <a:ext cx="1037938" cy="56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 rotWithShape="1">
          <a:blip r:embed="rId11">
            <a:alphaModFix/>
          </a:blip>
          <a:srcRect t="3305" b="9032"/>
          <a:stretch/>
        </p:blipFill>
        <p:spPr>
          <a:xfrm>
            <a:off x="4350168" y="3310237"/>
            <a:ext cx="873636" cy="56750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Google Shape;212;p24"/>
          <p:cNvPicPr preferRelativeResize="0"/>
          <p:nvPr/>
        </p:nvPicPr>
        <p:blipFill rotWithShape="1">
          <a:blip r:embed="rId12">
            <a:alphaModFix/>
          </a:blip>
          <a:srcRect t="10955" b="12975"/>
          <a:stretch/>
        </p:blipFill>
        <p:spPr>
          <a:xfrm>
            <a:off x="5636825" y="3377168"/>
            <a:ext cx="973257" cy="43169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3A53FF7A-AFFE-4D68-A9F5-E043C11B39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91307" y="453077"/>
            <a:ext cx="127891" cy="255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3" rIns="63305" bIns="31653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47"/>
          </a:p>
        </p:txBody>
      </p:sp>
      <p:pic>
        <p:nvPicPr>
          <p:cNvPr id="1025" name="Picture 17">
            <a:extLst>
              <a:ext uri="{FF2B5EF4-FFF2-40B4-BE49-F238E27FC236}">
                <a16:creationId xmlns:a16="http://schemas.microsoft.com/office/drawing/2014/main" id="{90CFAC17-1344-4F74-97A3-F8D4BF4F3F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15" b="17979"/>
          <a:stretch/>
        </p:blipFill>
        <p:spPr bwMode="auto">
          <a:xfrm>
            <a:off x="1538020" y="3319854"/>
            <a:ext cx="1024208" cy="489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6" name="TextBox 95">
            <a:extLst>
              <a:ext uri="{FF2B5EF4-FFF2-40B4-BE49-F238E27FC236}">
                <a16:creationId xmlns:a16="http://schemas.microsoft.com/office/drawing/2014/main" id="{8716C9EF-AAC2-4646-BF51-D818EF12A279}"/>
              </a:ext>
            </a:extLst>
          </p:cNvPr>
          <p:cNvSpPr txBox="1"/>
          <p:nvPr/>
        </p:nvSpPr>
        <p:spPr>
          <a:xfrm>
            <a:off x="5741518" y="3802509"/>
            <a:ext cx="95488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i="1" dirty="0">
                <a:cs typeface="Arial" panose="020B0604020202020204" pitchFamily="34" charset="0"/>
              </a:rPr>
              <a:t>Image: David McCamey</a:t>
            </a:r>
          </a:p>
        </p:txBody>
      </p:sp>
      <p:sp>
        <p:nvSpPr>
          <p:cNvPr id="97" name="Rectangle 3">
            <a:extLst>
              <a:ext uri="{FF2B5EF4-FFF2-40B4-BE49-F238E27FC236}">
                <a16:creationId xmlns:a16="http://schemas.microsoft.com/office/drawing/2014/main" id="{DE6A8FD0-C33B-4C67-A239-61D788DB70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0144" y="3820037"/>
            <a:ext cx="1192291" cy="1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3" rIns="63305" bIns="31653" numCol="1" anchor="ctr" anchorCtr="0" compatLnSpc="1">
            <a:prstTxWarp prst="textNoShape">
              <a:avLst/>
            </a:prstTxWarp>
            <a:spAutoFit/>
          </a:bodyPr>
          <a:lstStyle/>
          <a:p>
            <a:pPr defTabSz="633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5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Image: Damián H. Zanette/</a:t>
            </a:r>
            <a:r>
              <a:rPr lang="it-IT" altLang="en-US" sz="500" i="1" dirty="0">
                <a:ea typeface="Times New Roman" panose="02020603050405020304" pitchFamily="18" charset="0"/>
                <a:cs typeface="Arial" panose="020B0604020202020204" pitchFamily="34" charset="0"/>
                <a:hlinkClick r:id="rId14"/>
              </a:rPr>
              <a:t>Wikipedia</a:t>
            </a:r>
            <a:r>
              <a:rPr lang="en-US" altLang="en-US" sz="500" i="1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D5A5D59F-C147-4142-8436-DAC67A967021}"/>
              </a:ext>
            </a:extLst>
          </p:cNvPr>
          <p:cNvSpPr txBox="1"/>
          <p:nvPr/>
        </p:nvSpPr>
        <p:spPr>
          <a:xfrm>
            <a:off x="4490678" y="9594039"/>
            <a:ext cx="2490067" cy="20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62" dirty="0"/>
              <a:t>Illustration and photo credits: Andy Chandler-Grevatt</a:t>
            </a:r>
          </a:p>
        </p:txBody>
      </p:sp>
      <p:sp>
        <p:nvSpPr>
          <p:cNvPr id="33" name="Google Shape;179;p24">
            <a:extLst>
              <a:ext uri="{FF2B5EF4-FFF2-40B4-BE49-F238E27FC236}">
                <a16:creationId xmlns:a16="http://schemas.microsoft.com/office/drawing/2014/main" id="{5E2CC3CD-D7F1-4866-816A-7C6C4A007422}"/>
              </a:ext>
            </a:extLst>
          </p:cNvPr>
          <p:cNvSpPr/>
          <p:nvPr/>
        </p:nvSpPr>
        <p:spPr>
          <a:xfrm>
            <a:off x="1467563" y="5460240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34" name="Google Shape;183;p24">
            <a:extLst>
              <a:ext uri="{FF2B5EF4-FFF2-40B4-BE49-F238E27FC236}">
                <a16:creationId xmlns:a16="http://schemas.microsoft.com/office/drawing/2014/main" id="{4D36A0E8-B1FF-4356-848D-0B9ECA095F5F}"/>
              </a:ext>
            </a:extLst>
          </p:cNvPr>
          <p:cNvSpPr/>
          <p:nvPr/>
        </p:nvSpPr>
        <p:spPr>
          <a:xfrm>
            <a:off x="79932" y="5458098"/>
            <a:ext cx="1333102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 dirty="0"/>
              <a:t>Nematode</a:t>
            </a:r>
            <a:endParaRPr sz="1662" dirty="0"/>
          </a:p>
        </p:txBody>
      </p:sp>
      <p:sp>
        <p:nvSpPr>
          <p:cNvPr id="35" name="Google Shape;188;p24">
            <a:extLst>
              <a:ext uri="{FF2B5EF4-FFF2-40B4-BE49-F238E27FC236}">
                <a16:creationId xmlns:a16="http://schemas.microsoft.com/office/drawing/2014/main" id="{1E57E0D1-C736-4353-90EA-CB81DA64CE08}"/>
              </a:ext>
            </a:extLst>
          </p:cNvPr>
          <p:cNvSpPr/>
          <p:nvPr/>
        </p:nvSpPr>
        <p:spPr>
          <a:xfrm>
            <a:off x="2825569" y="5468989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36" name="Google Shape;193;p24">
            <a:extLst>
              <a:ext uri="{FF2B5EF4-FFF2-40B4-BE49-F238E27FC236}">
                <a16:creationId xmlns:a16="http://schemas.microsoft.com/office/drawing/2014/main" id="{737D878A-958E-46D9-9039-9AA9CF2565D4}"/>
              </a:ext>
            </a:extLst>
          </p:cNvPr>
          <p:cNvSpPr/>
          <p:nvPr/>
        </p:nvSpPr>
        <p:spPr>
          <a:xfrm>
            <a:off x="4183575" y="5460240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" sz="923" dirty="0"/>
              <a:t>Worm-like animal</a:t>
            </a:r>
            <a:endParaRPr sz="923" dirty="0"/>
          </a:p>
        </p:txBody>
      </p:sp>
      <p:sp>
        <p:nvSpPr>
          <p:cNvPr id="37" name="Google Shape;198;p24">
            <a:extLst>
              <a:ext uri="{FF2B5EF4-FFF2-40B4-BE49-F238E27FC236}">
                <a16:creationId xmlns:a16="http://schemas.microsoft.com/office/drawing/2014/main" id="{A827BD68-0232-4CB2-8EC2-9870A58ABFBA}"/>
              </a:ext>
            </a:extLst>
          </p:cNvPr>
          <p:cNvSpPr/>
          <p:nvPr/>
        </p:nvSpPr>
        <p:spPr>
          <a:xfrm>
            <a:off x="5541548" y="5462014"/>
            <a:ext cx="1222747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en" sz="923" dirty="0">
                <a:solidFill>
                  <a:schemeClr val="dk1"/>
                </a:solidFill>
              </a:rPr>
              <a:t>Thrashing or wiggling. </a:t>
            </a:r>
          </a:p>
          <a:p>
            <a:pPr>
              <a:buClr>
                <a:schemeClr val="dk1"/>
              </a:buClr>
              <a:buSzPts val="1100"/>
            </a:pPr>
            <a:r>
              <a:rPr lang="en" sz="923" dirty="0">
                <a:solidFill>
                  <a:schemeClr val="dk1"/>
                </a:solidFill>
              </a:rPr>
              <a:t>Sometimes still.</a:t>
            </a:r>
            <a:endParaRPr sz="923" dirty="0">
              <a:solidFill>
                <a:schemeClr val="dk1"/>
              </a:solidFill>
            </a:endParaRPr>
          </a:p>
        </p:txBody>
      </p:sp>
      <p:pic>
        <p:nvPicPr>
          <p:cNvPr id="38" name="Google Shape;203;p24">
            <a:extLst>
              <a:ext uri="{FF2B5EF4-FFF2-40B4-BE49-F238E27FC236}">
                <a16:creationId xmlns:a16="http://schemas.microsoft.com/office/drawing/2014/main" id="{5B8321E1-8E84-4E5D-95AA-0F4D8D539CC3}"/>
              </a:ext>
            </a:extLst>
          </p:cNvPr>
          <p:cNvPicPr preferRelativeResize="0"/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r="13255"/>
          <a:stretch/>
        </p:blipFill>
        <p:spPr>
          <a:xfrm rot="5400000">
            <a:off x="1781156" y="5332953"/>
            <a:ext cx="676292" cy="103322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194;p24">
            <a:extLst>
              <a:ext uri="{FF2B5EF4-FFF2-40B4-BE49-F238E27FC236}">
                <a16:creationId xmlns:a16="http://schemas.microsoft.com/office/drawing/2014/main" id="{FD74763F-F5CE-441A-92E3-8C5FF9C2F7D3}"/>
              </a:ext>
            </a:extLst>
          </p:cNvPr>
          <p:cNvSpPr/>
          <p:nvPr/>
        </p:nvSpPr>
        <p:spPr>
          <a:xfrm>
            <a:off x="1467564" y="6278372"/>
            <a:ext cx="5296764" cy="716853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23" dirty="0"/>
              <a:t>All have a sticky-tail adaptation.</a:t>
            </a:r>
          </a:p>
          <a:p>
            <a:r>
              <a:rPr lang="en-GB" sz="923" dirty="0"/>
              <a:t>Mouth parts indicate feeding approach, e.g., herbivore, carnivore, bacterivore.</a:t>
            </a:r>
          </a:p>
          <a:p>
            <a:r>
              <a:rPr lang="en-GB" sz="923" dirty="0"/>
              <a:t>Curl up into a ball to reduce water loss.</a:t>
            </a:r>
          </a:p>
          <a:p>
            <a:r>
              <a:rPr lang="en-GB" sz="923" dirty="0"/>
              <a:t>Migrate to rhizoids where there is moisture.</a:t>
            </a:r>
          </a:p>
        </p:txBody>
      </p:sp>
      <p:sp>
        <p:nvSpPr>
          <p:cNvPr id="41" name="Google Shape;194;p24">
            <a:extLst>
              <a:ext uri="{FF2B5EF4-FFF2-40B4-BE49-F238E27FC236}">
                <a16:creationId xmlns:a16="http://schemas.microsoft.com/office/drawing/2014/main" id="{E3576715-1DF2-481C-9E56-08017ED48C7C}"/>
              </a:ext>
            </a:extLst>
          </p:cNvPr>
          <p:cNvSpPr/>
          <p:nvPr/>
        </p:nvSpPr>
        <p:spPr>
          <a:xfrm>
            <a:off x="1467531" y="7032370"/>
            <a:ext cx="5296764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" sz="923" dirty="0"/>
              <a:t>Huge relative </a:t>
            </a:r>
            <a:r>
              <a:rPr lang="en" sz="923" dirty="0">
                <a:hlinkClick r:id="rId15"/>
              </a:rPr>
              <a:t>biomass</a:t>
            </a:r>
            <a:r>
              <a:rPr lang="en" sz="923" dirty="0"/>
              <a:t> globally:</a:t>
            </a:r>
          </a:p>
          <a:p>
            <a:r>
              <a:rPr lang="en" sz="923" dirty="0"/>
              <a:t>wild mammals (0.007 Gt C), nematodes (0.02 Gt C), humans (0.06 Gt C)</a:t>
            </a:r>
          </a:p>
          <a:p>
            <a:r>
              <a:rPr lang="en-GB" sz="920" dirty="0">
                <a:hlinkClick r:id="rId16"/>
              </a:rPr>
              <a:t>For each human, there are 60 billion nematodes living in the soil</a:t>
            </a:r>
            <a:r>
              <a:rPr lang="en-GB" sz="920" dirty="0"/>
              <a:t>.</a:t>
            </a:r>
            <a:endParaRPr lang="en" sz="920" dirty="0"/>
          </a:p>
        </p:txBody>
      </p:sp>
      <p:sp>
        <p:nvSpPr>
          <p:cNvPr id="42" name="Google Shape;194;p24">
            <a:extLst>
              <a:ext uri="{FF2B5EF4-FFF2-40B4-BE49-F238E27FC236}">
                <a16:creationId xmlns:a16="http://schemas.microsoft.com/office/drawing/2014/main" id="{CA86BA5B-1821-41ED-BFF9-8C0594E05FA0}"/>
              </a:ext>
            </a:extLst>
          </p:cNvPr>
          <p:cNvSpPr/>
          <p:nvPr/>
        </p:nvSpPr>
        <p:spPr>
          <a:xfrm>
            <a:off x="1460084" y="7788592"/>
            <a:ext cx="5296765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20" i="1" dirty="0">
                <a:solidFill>
                  <a:srgbClr val="111111"/>
                </a:solidFill>
              </a:rPr>
              <a:t>Caenorhabditis elegans </a:t>
            </a:r>
            <a:r>
              <a:rPr lang="en-GB" sz="920" dirty="0">
                <a:solidFill>
                  <a:srgbClr val="111111"/>
                </a:solidFill>
              </a:rPr>
              <a:t>is a model organism – one that scientists use in scientific research.</a:t>
            </a:r>
          </a:p>
          <a:p>
            <a:r>
              <a:rPr lang="en-GB" sz="920" dirty="0"/>
              <a:t>First organism to have its genome and connectome sequenced.</a:t>
            </a:r>
          </a:p>
          <a:p>
            <a:r>
              <a:rPr lang="en-GB" sz="920" dirty="0"/>
              <a:t>Has won three </a:t>
            </a:r>
            <a:r>
              <a:rPr lang="en-GB" sz="920" dirty="0">
                <a:hlinkClick r:id="rId17"/>
              </a:rPr>
              <a:t>Nobel prizes</a:t>
            </a:r>
            <a:r>
              <a:rPr lang="en-GB" sz="920" dirty="0"/>
              <a:t>, including death genes.</a:t>
            </a:r>
            <a:endParaRPr sz="920" dirty="0"/>
          </a:p>
        </p:txBody>
      </p:sp>
      <p:sp>
        <p:nvSpPr>
          <p:cNvPr id="43" name="Google Shape;194;p24">
            <a:extLst>
              <a:ext uri="{FF2B5EF4-FFF2-40B4-BE49-F238E27FC236}">
                <a16:creationId xmlns:a16="http://schemas.microsoft.com/office/drawing/2014/main" id="{00E9ABF8-0EC2-477D-A79D-722CF6B04AF5}"/>
              </a:ext>
            </a:extLst>
          </p:cNvPr>
          <p:cNvSpPr/>
          <p:nvPr/>
        </p:nvSpPr>
        <p:spPr>
          <a:xfrm>
            <a:off x="1467530" y="8540222"/>
            <a:ext cx="5296765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23" dirty="0"/>
              <a:t>Live </a:t>
            </a:r>
            <a:r>
              <a:rPr lang="en-GB" sz="923" dirty="0">
                <a:hlinkClick r:id="rId18"/>
              </a:rPr>
              <a:t>research</a:t>
            </a:r>
            <a:r>
              <a:rPr lang="en-GB" sz="923" dirty="0"/>
              <a:t> on: </a:t>
            </a:r>
          </a:p>
          <a:p>
            <a:r>
              <a:rPr lang="en-GB" sz="923" dirty="0"/>
              <a:t>aging, cell death, development, nerves.</a:t>
            </a:r>
          </a:p>
          <a:p>
            <a:r>
              <a:rPr lang="en-GB" sz="923" dirty="0"/>
              <a:t>Human degenerative diseases, including Alzheimer’s, Parkinson’s, and Huntington’s diseases. </a:t>
            </a:r>
          </a:p>
          <a:p>
            <a:r>
              <a:rPr lang="en-GB" sz="923" dirty="0"/>
              <a:t>Also used in experiments on the International Space Station.</a:t>
            </a:r>
          </a:p>
        </p:txBody>
      </p:sp>
      <p:sp>
        <p:nvSpPr>
          <p:cNvPr id="44" name="Google Shape;199;p24">
            <a:extLst>
              <a:ext uri="{FF2B5EF4-FFF2-40B4-BE49-F238E27FC236}">
                <a16:creationId xmlns:a16="http://schemas.microsoft.com/office/drawing/2014/main" id="{EEFCD320-B05C-4265-B6CE-6787CAC0D46A}"/>
              </a:ext>
            </a:extLst>
          </p:cNvPr>
          <p:cNvSpPr/>
          <p:nvPr/>
        </p:nvSpPr>
        <p:spPr>
          <a:xfrm>
            <a:off x="79932" y="7787751"/>
            <a:ext cx="1333102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>
                <a:solidFill>
                  <a:schemeClr val="dk1"/>
                </a:solidFill>
              </a:rPr>
              <a:t>Scientitific knowns</a:t>
            </a:r>
            <a:endParaRPr sz="2215" dirty="0"/>
          </a:p>
        </p:txBody>
      </p:sp>
      <p:sp>
        <p:nvSpPr>
          <p:cNvPr id="45" name="Google Shape;201;p24">
            <a:extLst>
              <a:ext uri="{FF2B5EF4-FFF2-40B4-BE49-F238E27FC236}">
                <a16:creationId xmlns:a16="http://schemas.microsoft.com/office/drawing/2014/main" id="{F8A17E2F-A0B3-45F3-8E69-FC472CF935D0}"/>
              </a:ext>
            </a:extLst>
          </p:cNvPr>
          <p:cNvSpPr/>
          <p:nvPr/>
        </p:nvSpPr>
        <p:spPr>
          <a:xfrm>
            <a:off x="79932" y="6283738"/>
            <a:ext cx="1333637" cy="711485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/>
              <a:t>Adaptations within moss</a:t>
            </a:r>
            <a:endParaRPr sz="1232" dirty="0"/>
          </a:p>
        </p:txBody>
      </p:sp>
      <p:sp>
        <p:nvSpPr>
          <p:cNvPr id="46" name="Google Shape;201;p24">
            <a:extLst>
              <a:ext uri="{FF2B5EF4-FFF2-40B4-BE49-F238E27FC236}">
                <a16:creationId xmlns:a16="http://schemas.microsoft.com/office/drawing/2014/main" id="{C1120B17-0404-4E5E-8F1F-4F01A91782B2}"/>
              </a:ext>
            </a:extLst>
          </p:cNvPr>
          <p:cNvSpPr/>
          <p:nvPr/>
        </p:nvSpPr>
        <p:spPr>
          <a:xfrm>
            <a:off x="79932" y="7032370"/>
            <a:ext cx="1333102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/>
              <a:t>Ecological relevance</a:t>
            </a:r>
          </a:p>
        </p:txBody>
      </p:sp>
      <p:sp>
        <p:nvSpPr>
          <p:cNvPr id="47" name="Google Shape;199;p24">
            <a:extLst>
              <a:ext uri="{FF2B5EF4-FFF2-40B4-BE49-F238E27FC236}">
                <a16:creationId xmlns:a16="http://schemas.microsoft.com/office/drawing/2014/main" id="{8B147837-BFBC-4589-9E36-1AA4CC6AB1C6}"/>
              </a:ext>
            </a:extLst>
          </p:cNvPr>
          <p:cNvSpPr/>
          <p:nvPr/>
        </p:nvSpPr>
        <p:spPr>
          <a:xfrm>
            <a:off x="79932" y="8542414"/>
            <a:ext cx="1333103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>
                <a:solidFill>
                  <a:schemeClr val="dk1"/>
                </a:solidFill>
              </a:rPr>
              <a:t>Scientitific </a:t>
            </a:r>
          </a:p>
          <a:p>
            <a:r>
              <a:rPr lang="en" sz="1232" dirty="0">
                <a:solidFill>
                  <a:schemeClr val="dk1"/>
                </a:solidFill>
              </a:rPr>
              <a:t>unknowns</a:t>
            </a:r>
            <a:endParaRPr sz="2215" dirty="0"/>
          </a:p>
        </p:txBody>
      </p:sp>
      <p:pic>
        <p:nvPicPr>
          <p:cNvPr id="49" name="Google Shape;209;p24">
            <a:extLst>
              <a:ext uri="{FF2B5EF4-FFF2-40B4-BE49-F238E27FC236}">
                <a16:creationId xmlns:a16="http://schemas.microsoft.com/office/drawing/2014/main" id="{3D60B229-45EC-4378-9264-68EEC6B6DA5F}"/>
              </a:ext>
            </a:extLst>
          </p:cNvPr>
          <p:cNvPicPr preferRelativeResize="0"/>
          <p:nvPr/>
        </p:nvPicPr>
        <p:blipFill rotWithShape="1">
          <a:blip r:embed="rId9">
            <a:alphaModFix/>
          </a:blip>
          <a:srcRect l="2247" t="4879" r="6743" b="5741"/>
          <a:stretch/>
        </p:blipFill>
        <p:spPr>
          <a:xfrm>
            <a:off x="2962861" y="5560578"/>
            <a:ext cx="1028892" cy="5675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4"/>
          <p:cNvSpPr/>
          <p:nvPr/>
        </p:nvSpPr>
        <p:spPr>
          <a:xfrm>
            <a:off x="52286" y="1342497"/>
            <a:ext cx="1335024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/>
              <a:t>Rotifer</a:t>
            </a:r>
            <a:endParaRPr sz="1662"/>
          </a:p>
        </p:txBody>
      </p:sp>
      <p:sp>
        <p:nvSpPr>
          <p:cNvPr id="189" name="Google Shape;189;p24"/>
          <p:cNvSpPr/>
          <p:nvPr/>
        </p:nvSpPr>
        <p:spPr>
          <a:xfrm>
            <a:off x="2793228" y="1338467"/>
            <a:ext cx="1303477" cy="75895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94" name="Google Shape;194;p24"/>
          <p:cNvSpPr/>
          <p:nvPr/>
        </p:nvSpPr>
        <p:spPr>
          <a:xfrm>
            <a:off x="4143413" y="1338467"/>
            <a:ext cx="1303477" cy="75895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" sz="923" dirty="0"/>
              <a:t>Has rotating hairs on its head.</a:t>
            </a:r>
          </a:p>
          <a:p>
            <a:r>
              <a:rPr lang="en" sz="923" dirty="0"/>
              <a:t>These cilia draw in food to its jaws (trophii).</a:t>
            </a:r>
            <a:endParaRPr sz="923" dirty="0"/>
          </a:p>
        </p:txBody>
      </p:sp>
      <p:sp>
        <p:nvSpPr>
          <p:cNvPr id="199" name="Google Shape;199;p24"/>
          <p:cNvSpPr/>
          <p:nvPr/>
        </p:nvSpPr>
        <p:spPr>
          <a:xfrm>
            <a:off x="5493598" y="1336427"/>
            <a:ext cx="1257963" cy="75895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" sz="923" dirty="0">
                <a:solidFill>
                  <a:schemeClr val="dk1"/>
                </a:solidFill>
              </a:rPr>
              <a:t>Walks like an inchworm. Uses its two toes to anchor to the surface.</a:t>
            </a:r>
            <a:endParaRPr sz="1662" dirty="0"/>
          </a:p>
        </p:txBody>
      </p:sp>
      <p:sp>
        <p:nvSpPr>
          <p:cNvPr id="180" name="Google Shape;180;p24"/>
          <p:cNvSpPr/>
          <p:nvPr/>
        </p:nvSpPr>
        <p:spPr>
          <a:xfrm>
            <a:off x="1442770" y="1343833"/>
            <a:ext cx="1303477" cy="76676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pic>
        <p:nvPicPr>
          <p:cNvPr id="204" name="Google Shape;204;p24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rcRect l="5855" r="2617" b="5441"/>
          <a:stretch/>
        </p:blipFill>
        <p:spPr>
          <a:xfrm rot="5400000">
            <a:off x="1778476" y="1157559"/>
            <a:ext cx="651250" cy="117761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94;p24">
            <a:extLst>
              <a:ext uri="{FF2B5EF4-FFF2-40B4-BE49-F238E27FC236}">
                <a16:creationId xmlns:a16="http://schemas.microsoft.com/office/drawing/2014/main" id="{847E5789-3CF8-4CBF-2D10-69DE2E367CB5}"/>
              </a:ext>
            </a:extLst>
          </p:cNvPr>
          <p:cNvSpPr/>
          <p:nvPr/>
        </p:nvSpPr>
        <p:spPr>
          <a:xfrm>
            <a:off x="1439565" y="2176950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20" dirty="0"/>
              <a:t>All female; reproduces by laying eggs (parthenogenesis). </a:t>
            </a:r>
          </a:p>
          <a:p>
            <a:r>
              <a:rPr lang="en-GB" sz="920" dirty="0"/>
              <a:t>Bdelloid (leech-like) rotifer common in moss.</a:t>
            </a:r>
          </a:p>
          <a:p>
            <a:r>
              <a:rPr lang="en-GB" sz="920" dirty="0"/>
              <a:t>Causes currents to draw food into its mouth and filters water for food particles.</a:t>
            </a:r>
          </a:p>
          <a:p>
            <a:r>
              <a:rPr lang="en-GB" sz="920" dirty="0"/>
              <a:t>Different modes </a:t>
            </a:r>
            <a:r>
              <a:rPr lang="en-GB" sz="920" dirty="0">
                <a:ea typeface="MS Mincho" panose="02020609040205080304" pitchFamily="49" charset="-128"/>
              </a:rPr>
              <a:t>–</a:t>
            </a:r>
            <a:r>
              <a:rPr lang="en-GB" sz="920" dirty="0"/>
              <a:t> goes into a dormant state called anhydrobiosis when conditions get dry.</a:t>
            </a:r>
            <a:endParaRPr sz="920" dirty="0"/>
          </a:p>
        </p:txBody>
      </p:sp>
      <p:sp>
        <p:nvSpPr>
          <p:cNvPr id="6" name="Google Shape;194;p24">
            <a:extLst>
              <a:ext uri="{FF2B5EF4-FFF2-40B4-BE49-F238E27FC236}">
                <a16:creationId xmlns:a16="http://schemas.microsoft.com/office/drawing/2014/main" id="{1B2CCD82-4288-7B6A-9AC0-0300125B6A04}"/>
              </a:ext>
            </a:extLst>
          </p:cNvPr>
          <p:cNvSpPr/>
          <p:nvPr/>
        </p:nvSpPr>
        <p:spPr>
          <a:xfrm>
            <a:off x="1439565" y="2950108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20" dirty="0"/>
              <a:t>Important food source in freshwater (and some salt) ecosystems.</a:t>
            </a:r>
          </a:p>
          <a:p>
            <a:r>
              <a:rPr lang="en-GB" sz="920" dirty="0"/>
              <a:t>Climate indicators (ice cores, </a:t>
            </a:r>
            <a:r>
              <a:rPr lang="en-GB" sz="920" dirty="0" err="1"/>
              <a:t>trophi</a:t>
            </a:r>
            <a:r>
              <a:rPr lang="en-GB" sz="920" dirty="0"/>
              <a:t>).</a:t>
            </a:r>
          </a:p>
          <a:p>
            <a:endParaRPr sz="920" dirty="0"/>
          </a:p>
        </p:txBody>
      </p:sp>
      <p:sp>
        <p:nvSpPr>
          <p:cNvPr id="7" name="Google Shape;194;p24">
            <a:extLst>
              <a:ext uri="{FF2B5EF4-FFF2-40B4-BE49-F238E27FC236}">
                <a16:creationId xmlns:a16="http://schemas.microsoft.com/office/drawing/2014/main" id="{437CC0CF-D49B-B407-03D2-0C72D4A80629}"/>
              </a:ext>
            </a:extLst>
          </p:cNvPr>
          <p:cNvSpPr/>
          <p:nvPr/>
        </p:nvSpPr>
        <p:spPr>
          <a:xfrm>
            <a:off x="1437672" y="3718003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20" dirty="0"/>
              <a:t>Used as biological indicators of freshwater.</a:t>
            </a:r>
          </a:p>
          <a:p>
            <a:r>
              <a:rPr lang="en-GB" sz="920" dirty="0"/>
              <a:t>When in anhydrobiosis, they stop aging. </a:t>
            </a:r>
            <a:r>
              <a:rPr lang="en-GB" sz="920" dirty="0">
                <a:hlinkClick r:id="rId4"/>
              </a:rPr>
              <a:t>Siberian ice core – woke up after 24,000 years and reproduced.</a:t>
            </a:r>
            <a:endParaRPr sz="920" dirty="0"/>
          </a:p>
        </p:txBody>
      </p:sp>
      <p:sp>
        <p:nvSpPr>
          <p:cNvPr id="8" name="Google Shape;194;p24">
            <a:extLst>
              <a:ext uri="{FF2B5EF4-FFF2-40B4-BE49-F238E27FC236}">
                <a16:creationId xmlns:a16="http://schemas.microsoft.com/office/drawing/2014/main" id="{1C14CD22-2138-5371-F784-2F278209D829}"/>
              </a:ext>
            </a:extLst>
          </p:cNvPr>
          <p:cNvSpPr/>
          <p:nvPr/>
        </p:nvSpPr>
        <p:spPr>
          <a:xfrm>
            <a:off x="1437672" y="4486076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20" dirty="0"/>
              <a:t>Live research on:</a:t>
            </a:r>
          </a:p>
          <a:p>
            <a:r>
              <a:rPr lang="en-GB" sz="920" dirty="0">
                <a:hlinkClick r:id="rId5"/>
              </a:rPr>
              <a:t>ISS surviving radiation</a:t>
            </a:r>
            <a:endParaRPr lang="en-GB" sz="920" dirty="0"/>
          </a:p>
          <a:p>
            <a:r>
              <a:rPr lang="en-GB" sz="920" dirty="0">
                <a:hlinkClick r:id="rId6"/>
              </a:rPr>
              <a:t>Chemical ecology</a:t>
            </a:r>
            <a:endParaRPr lang="en-GB" sz="920" dirty="0"/>
          </a:p>
          <a:p>
            <a:r>
              <a:rPr lang="en-GB" sz="920" dirty="0">
                <a:hlinkClick r:id="rId7"/>
              </a:rPr>
              <a:t>Jaw evolution and development</a:t>
            </a:r>
            <a:endParaRPr lang="en-GB" sz="920" dirty="0"/>
          </a:p>
        </p:txBody>
      </p:sp>
      <p:sp>
        <p:nvSpPr>
          <p:cNvPr id="9" name="Google Shape;199;p24">
            <a:extLst>
              <a:ext uri="{FF2B5EF4-FFF2-40B4-BE49-F238E27FC236}">
                <a16:creationId xmlns:a16="http://schemas.microsoft.com/office/drawing/2014/main" id="{01CFB6CA-4934-4A34-1FC3-6F06C8FE6AAC}"/>
              </a:ext>
            </a:extLst>
          </p:cNvPr>
          <p:cNvSpPr/>
          <p:nvPr/>
        </p:nvSpPr>
        <p:spPr>
          <a:xfrm>
            <a:off x="52286" y="3718003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>
                <a:solidFill>
                  <a:schemeClr val="dk1"/>
                </a:solidFill>
              </a:rPr>
              <a:t>Scientitific knowns</a:t>
            </a:r>
            <a:endParaRPr sz="2215" dirty="0"/>
          </a:p>
        </p:txBody>
      </p:sp>
      <p:sp>
        <p:nvSpPr>
          <p:cNvPr id="10" name="Google Shape;201;p24">
            <a:extLst>
              <a:ext uri="{FF2B5EF4-FFF2-40B4-BE49-F238E27FC236}">
                <a16:creationId xmlns:a16="http://schemas.microsoft.com/office/drawing/2014/main" id="{A49C88FD-DA47-A242-6DB3-7200849531A2}"/>
              </a:ext>
            </a:extLst>
          </p:cNvPr>
          <p:cNvSpPr/>
          <p:nvPr/>
        </p:nvSpPr>
        <p:spPr>
          <a:xfrm>
            <a:off x="52286" y="2170308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/>
              <a:t>Adaptations within moss</a:t>
            </a:r>
            <a:endParaRPr sz="1232" dirty="0"/>
          </a:p>
        </p:txBody>
      </p:sp>
      <p:sp>
        <p:nvSpPr>
          <p:cNvPr id="11" name="Google Shape;201;p24">
            <a:extLst>
              <a:ext uri="{FF2B5EF4-FFF2-40B4-BE49-F238E27FC236}">
                <a16:creationId xmlns:a16="http://schemas.microsoft.com/office/drawing/2014/main" id="{5C3B7309-B837-96A8-E003-02F4A3714DC4}"/>
              </a:ext>
            </a:extLst>
          </p:cNvPr>
          <p:cNvSpPr/>
          <p:nvPr/>
        </p:nvSpPr>
        <p:spPr>
          <a:xfrm>
            <a:off x="52286" y="2943255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/>
              <a:t>Ecological relevance</a:t>
            </a:r>
          </a:p>
        </p:txBody>
      </p:sp>
      <p:sp>
        <p:nvSpPr>
          <p:cNvPr id="12" name="Google Shape;199;p24">
            <a:extLst>
              <a:ext uri="{FF2B5EF4-FFF2-40B4-BE49-F238E27FC236}">
                <a16:creationId xmlns:a16="http://schemas.microsoft.com/office/drawing/2014/main" id="{207DDE9A-0351-6DCE-80C3-D2C09D2293A8}"/>
              </a:ext>
            </a:extLst>
          </p:cNvPr>
          <p:cNvSpPr/>
          <p:nvPr/>
        </p:nvSpPr>
        <p:spPr>
          <a:xfrm>
            <a:off x="52286" y="4486076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>
                <a:solidFill>
                  <a:schemeClr val="dk1"/>
                </a:solidFill>
              </a:rPr>
              <a:t>Scientitific </a:t>
            </a:r>
          </a:p>
          <a:p>
            <a:r>
              <a:rPr lang="en" sz="1232" dirty="0">
                <a:solidFill>
                  <a:schemeClr val="dk1"/>
                </a:solidFill>
              </a:rPr>
              <a:t>unknowns</a:t>
            </a:r>
            <a:endParaRPr sz="2215" dirty="0"/>
          </a:p>
        </p:txBody>
      </p:sp>
      <p:pic>
        <p:nvPicPr>
          <p:cNvPr id="21" name="Picture 17">
            <a:extLst>
              <a:ext uri="{FF2B5EF4-FFF2-40B4-BE49-F238E27FC236}">
                <a16:creationId xmlns:a16="http://schemas.microsoft.com/office/drawing/2014/main" id="{35730ADE-EF30-4E3D-AA57-EE580A0FA7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79" b="16162"/>
          <a:stretch/>
        </p:blipFill>
        <p:spPr bwMode="auto">
          <a:xfrm>
            <a:off x="2884474" y="1422994"/>
            <a:ext cx="1120986" cy="520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Google Shape;177;p24">
            <a:extLst>
              <a:ext uri="{FF2B5EF4-FFF2-40B4-BE49-F238E27FC236}">
                <a16:creationId xmlns:a16="http://schemas.microsoft.com/office/drawing/2014/main" id="{77135925-EA08-4DD5-AC03-1BC294772945}"/>
              </a:ext>
            </a:extLst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0" y="602641"/>
            <a:ext cx="536455" cy="43277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8;p24">
            <a:extLst>
              <a:ext uri="{FF2B5EF4-FFF2-40B4-BE49-F238E27FC236}">
                <a16:creationId xmlns:a16="http://schemas.microsoft.com/office/drawing/2014/main" id="{5150DDD9-1909-4543-987D-C96E13400A3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12576" y="605535"/>
            <a:ext cx="6345424" cy="432771"/>
          </a:xfrm>
          <a:prstGeom prst="rect">
            <a:avLst/>
          </a:prstGeom>
          <a:solidFill>
            <a:srgbClr val="38761D"/>
          </a:solidFill>
        </p:spPr>
        <p:txBody>
          <a:bodyPr spcFirstLastPara="1" vert="horz" wrap="square" lIns="84392" tIns="84392" rIns="84392" bIns="84392" rtlCol="0" anchor="t" anchorCtr="0">
            <a:noAutofit/>
          </a:bodyPr>
          <a:lstStyle/>
          <a:p>
            <a:r>
              <a:rPr lang="en" sz="1938" dirty="0">
                <a:solidFill>
                  <a:srgbClr val="F1C232"/>
                </a:solidFill>
                <a:cs typeface="Arial" panose="020B0604020202020204" pitchFamily="34" charset="0"/>
              </a:rPr>
              <a:t>The ‘Big’ Five (multicellular animals at low magnifications)</a:t>
            </a:r>
            <a:endParaRPr sz="1938" dirty="0">
              <a:solidFill>
                <a:srgbClr val="F1C232"/>
              </a:solidFill>
              <a:cs typeface="Arial" panose="020B0604020202020204" pitchFamily="34" charset="0"/>
            </a:endParaRPr>
          </a:p>
        </p:txBody>
      </p:sp>
      <p:sp>
        <p:nvSpPr>
          <p:cNvPr id="23" name="Google Shape;176;p24">
            <a:extLst>
              <a:ext uri="{FF2B5EF4-FFF2-40B4-BE49-F238E27FC236}">
                <a16:creationId xmlns:a16="http://schemas.microsoft.com/office/drawing/2014/main" id="{FA10F361-22C2-44FB-9A02-FBAD6F444FAF}"/>
              </a:ext>
            </a:extLst>
          </p:cNvPr>
          <p:cNvSpPr/>
          <p:nvPr/>
        </p:nvSpPr>
        <p:spPr>
          <a:xfrm>
            <a:off x="1437329" y="5732021"/>
            <a:ext cx="1303477" cy="7463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27" name="Google Shape;186;p24">
            <a:extLst>
              <a:ext uri="{FF2B5EF4-FFF2-40B4-BE49-F238E27FC236}">
                <a16:creationId xmlns:a16="http://schemas.microsoft.com/office/drawing/2014/main" id="{0928B32C-63FA-4EB2-98AC-2ACE19F48507}"/>
              </a:ext>
            </a:extLst>
          </p:cNvPr>
          <p:cNvSpPr/>
          <p:nvPr/>
        </p:nvSpPr>
        <p:spPr>
          <a:xfrm>
            <a:off x="60650" y="5722800"/>
            <a:ext cx="1335024" cy="751827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/>
              <a:t>Tardigrade</a:t>
            </a:r>
            <a:endParaRPr sz="1662"/>
          </a:p>
        </p:txBody>
      </p:sp>
      <p:sp>
        <p:nvSpPr>
          <p:cNvPr id="28" name="Google Shape;191;p24">
            <a:extLst>
              <a:ext uri="{FF2B5EF4-FFF2-40B4-BE49-F238E27FC236}">
                <a16:creationId xmlns:a16="http://schemas.microsoft.com/office/drawing/2014/main" id="{B8CE88F7-8BD7-43F1-BF5E-88B47EA86655}"/>
              </a:ext>
            </a:extLst>
          </p:cNvPr>
          <p:cNvSpPr/>
          <p:nvPr/>
        </p:nvSpPr>
        <p:spPr>
          <a:xfrm>
            <a:off x="2785220" y="5734842"/>
            <a:ext cx="1303477" cy="74630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29" name="Google Shape;196;p24">
            <a:extLst>
              <a:ext uri="{FF2B5EF4-FFF2-40B4-BE49-F238E27FC236}">
                <a16:creationId xmlns:a16="http://schemas.microsoft.com/office/drawing/2014/main" id="{4DFC1526-A3F6-4333-8E3C-EADE33D28C56}"/>
              </a:ext>
            </a:extLst>
          </p:cNvPr>
          <p:cNvSpPr/>
          <p:nvPr/>
        </p:nvSpPr>
        <p:spPr>
          <a:xfrm>
            <a:off x="4122070" y="5718318"/>
            <a:ext cx="1303477" cy="75182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" sz="923" dirty="0"/>
              <a:t>Water bear with eight clawed legs and a small snout.</a:t>
            </a:r>
            <a:endParaRPr sz="923" dirty="0"/>
          </a:p>
        </p:txBody>
      </p:sp>
      <p:sp>
        <p:nvSpPr>
          <p:cNvPr id="30" name="Google Shape;201;p24">
            <a:extLst>
              <a:ext uri="{FF2B5EF4-FFF2-40B4-BE49-F238E27FC236}">
                <a16:creationId xmlns:a16="http://schemas.microsoft.com/office/drawing/2014/main" id="{B002447E-A707-4AFB-A196-063440826FD4}"/>
              </a:ext>
            </a:extLst>
          </p:cNvPr>
          <p:cNvSpPr/>
          <p:nvPr/>
        </p:nvSpPr>
        <p:spPr>
          <a:xfrm>
            <a:off x="5458920" y="5713119"/>
            <a:ext cx="1275021" cy="749808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" sz="923" dirty="0"/>
              <a:t>If moving, it looks like it is moonwalking.</a:t>
            </a:r>
            <a:endParaRPr sz="923" dirty="0"/>
          </a:p>
        </p:txBody>
      </p:sp>
      <p:pic>
        <p:nvPicPr>
          <p:cNvPr id="31" name="Google Shape;208;p24">
            <a:extLst>
              <a:ext uri="{FF2B5EF4-FFF2-40B4-BE49-F238E27FC236}">
                <a16:creationId xmlns:a16="http://schemas.microsoft.com/office/drawing/2014/main" id="{EE4F6106-5962-4B91-B31F-61ADE0CDA474}"/>
              </a:ext>
            </a:extLst>
          </p:cNvPr>
          <p:cNvPicPr preferRelativeResize="0"/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1522117" y="5811572"/>
            <a:ext cx="1245369" cy="5529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210;p24">
            <a:extLst>
              <a:ext uri="{FF2B5EF4-FFF2-40B4-BE49-F238E27FC236}">
                <a16:creationId xmlns:a16="http://schemas.microsoft.com/office/drawing/2014/main" id="{645E3DED-7D4B-42DA-8310-3BD3AADEBFFE}"/>
              </a:ext>
            </a:extLst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857315" y="5772347"/>
            <a:ext cx="1143368" cy="677770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94;p24">
            <a:extLst>
              <a:ext uri="{FF2B5EF4-FFF2-40B4-BE49-F238E27FC236}">
                <a16:creationId xmlns:a16="http://schemas.microsoft.com/office/drawing/2014/main" id="{E96B02D7-0018-4480-8475-A695E2BD5A03}"/>
              </a:ext>
            </a:extLst>
          </p:cNvPr>
          <p:cNvSpPr/>
          <p:nvPr/>
        </p:nvSpPr>
        <p:spPr>
          <a:xfrm>
            <a:off x="1437329" y="6532317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23" dirty="0"/>
              <a:t>Mostly female, but males exist. Lays eggs inside or outside shed skin.</a:t>
            </a:r>
          </a:p>
          <a:p>
            <a:r>
              <a:rPr lang="en-GB" sz="923" dirty="0"/>
              <a:t>Uses its claws to move around moss.</a:t>
            </a:r>
          </a:p>
          <a:p>
            <a:r>
              <a:rPr lang="en-GB" sz="923" dirty="0"/>
              <a:t>Turns into a tun, when under environmental stress, that can survive extreme conditions.</a:t>
            </a:r>
          </a:p>
          <a:p>
            <a:r>
              <a:rPr lang="en-GB" sz="923" dirty="0"/>
              <a:t>Two main groups: </a:t>
            </a:r>
            <a:r>
              <a:rPr lang="en-GB" sz="923" dirty="0" err="1"/>
              <a:t>heterotardigrada</a:t>
            </a:r>
            <a:r>
              <a:rPr lang="en-GB" sz="923" dirty="0"/>
              <a:t> (armoured) and </a:t>
            </a:r>
            <a:r>
              <a:rPr lang="en-GB" sz="923" dirty="0" err="1"/>
              <a:t>eutardigrada</a:t>
            </a:r>
            <a:r>
              <a:rPr lang="en-GB" sz="923" dirty="0"/>
              <a:t> (smooth).</a:t>
            </a:r>
          </a:p>
        </p:txBody>
      </p:sp>
      <p:sp>
        <p:nvSpPr>
          <p:cNvPr id="34" name="Google Shape;194;p24">
            <a:extLst>
              <a:ext uri="{FF2B5EF4-FFF2-40B4-BE49-F238E27FC236}">
                <a16:creationId xmlns:a16="http://schemas.microsoft.com/office/drawing/2014/main" id="{43907E2C-CF72-4BFE-9095-02B41FD80CF9}"/>
              </a:ext>
            </a:extLst>
          </p:cNvPr>
          <p:cNvSpPr/>
          <p:nvPr/>
        </p:nvSpPr>
        <p:spPr>
          <a:xfrm>
            <a:off x="1437329" y="7297154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23" dirty="0"/>
              <a:t>Exists in every biome.</a:t>
            </a:r>
          </a:p>
          <a:p>
            <a:r>
              <a:rPr lang="en-GB" sz="923" dirty="0"/>
              <a:t>Model extremophiles – can survive high and low temperatures, high pressures, radiation, etc.</a:t>
            </a:r>
          </a:p>
          <a:p>
            <a:r>
              <a:rPr lang="en-GB" sz="923" dirty="0"/>
              <a:t>Coevolution with mosses and lichens.</a:t>
            </a:r>
            <a:endParaRPr sz="923" dirty="0"/>
          </a:p>
        </p:txBody>
      </p:sp>
      <p:sp>
        <p:nvSpPr>
          <p:cNvPr id="35" name="Google Shape;194;p24">
            <a:extLst>
              <a:ext uri="{FF2B5EF4-FFF2-40B4-BE49-F238E27FC236}">
                <a16:creationId xmlns:a16="http://schemas.microsoft.com/office/drawing/2014/main" id="{FA9761FA-257B-44A6-9FE6-2BF30B025F72}"/>
              </a:ext>
            </a:extLst>
          </p:cNvPr>
          <p:cNvSpPr/>
          <p:nvPr/>
        </p:nvSpPr>
        <p:spPr>
          <a:xfrm>
            <a:off x="1437329" y="8073588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23" dirty="0"/>
              <a:t>Extremely resilient to environmental stress, e.g., UV, desiccation, radiation, temperatures, pressure.</a:t>
            </a:r>
          </a:p>
          <a:p>
            <a:r>
              <a:rPr lang="en-GB" sz="923" dirty="0"/>
              <a:t>We are still learning how.</a:t>
            </a:r>
          </a:p>
          <a:p>
            <a:endParaRPr sz="923" dirty="0"/>
          </a:p>
        </p:txBody>
      </p:sp>
      <p:sp>
        <p:nvSpPr>
          <p:cNvPr id="36" name="Google Shape;194;p24">
            <a:extLst>
              <a:ext uri="{FF2B5EF4-FFF2-40B4-BE49-F238E27FC236}">
                <a16:creationId xmlns:a16="http://schemas.microsoft.com/office/drawing/2014/main" id="{EE1B6461-F79B-4D3A-8AE8-E159E01985D5}"/>
              </a:ext>
            </a:extLst>
          </p:cNvPr>
          <p:cNvSpPr/>
          <p:nvPr/>
        </p:nvSpPr>
        <p:spPr>
          <a:xfrm>
            <a:off x="1437329" y="8843843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23" dirty="0"/>
              <a:t>Live research on:</a:t>
            </a:r>
          </a:p>
          <a:p>
            <a:r>
              <a:rPr lang="en-GB" sz="923" dirty="0"/>
              <a:t>New species being found, e.g., </a:t>
            </a:r>
            <a:r>
              <a:rPr lang="en-GB" sz="923" dirty="0">
                <a:hlinkClick r:id="rId12"/>
              </a:rPr>
              <a:t>2018</a:t>
            </a:r>
            <a:endParaRPr lang="en-GB" sz="923" dirty="0"/>
          </a:p>
          <a:p>
            <a:r>
              <a:rPr lang="en-GB" sz="923" dirty="0"/>
              <a:t>Research on tardigrades themselves – </a:t>
            </a:r>
            <a:r>
              <a:rPr lang="en-GB" sz="923" dirty="0">
                <a:hlinkClick r:id="rId13"/>
              </a:rPr>
              <a:t>Bacon lab</a:t>
            </a:r>
            <a:r>
              <a:rPr lang="en-GB" sz="923" dirty="0"/>
              <a:t>.</a:t>
            </a:r>
            <a:endParaRPr sz="923" dirty="0"/>
          </a:p>
          <a:p>
            <a:endParaRPr sz="923" dirty="0"/>
          </a:p>
        </p:txBody>
      </p:sp>
      <p:sp>
        <p:nvSpPr>
          <p:cNvPr id="37" name="Google Shape;199;p24">
            <a:extLst>
              <a:ext uri="{FF2B5EF4-FFF2-40B4-BE49-F238E27FC236}">
                <a16:creationId xmlns:a16="http://schemas.microsoft.com/office/drawing/2014/main" id="{13622D9F-52E7-4B5A-BD8A-EF7A918C6116}"/>
              </a:ext>
            </a:extLst>
          </p:cNvPr>
          <p:cNvSpPr/>
          <p:nvPr/>
        </p:nvSpPr>
        <p:spPr>
          <a:xfrm>
            <a:off x="52286" y="8073588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>
                <a:solidFill>
                  <a:schemeClr val="dk1"/>
                </a:solidFill>
              </a:rPr>
              <a:t>Scientitific knowns</a:t>
            </a:r>
            <a:endParaRPr sz="2215" dirty="0"/>
          </a:p>
        </p:txBody>
      </p:sp>
      <p:sp>
        <p:nvSpPr>
          <p:cNvPr id="38" name="Google Shape;201;p24">
            <a:extLst>
              <a:ext uri="{FF2B5EF4-FFF2-40B4-BE49-F238E27FC236}">
                <a16:creationId xmlns:a16="http://schemas.microsoft.com/office/drawing/2014/main" id="{647E068E-221D-4DB8-8E4D-6B025C4DDBD9}"/>
              </a:ext>
            </a:extLst>
          </p:cNvPr>
          <p:cNvSpPr/>
          <p:nvPr/>
        </p:nvSpPr>
        <p:spPr>
          <a:xfrm>
            <a:off x="60650" y="6531650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/>
              <a:t>Adaptations within moss</a:t>
            </a:r>
            <a:endParaRPr sz="1232" dirty="0"/>
          </a:p>
        </p:txBody>
      </p:sp>
      <p:sp>
        <p:nvSpPr>
          <p:cNvPr id="39" name="Google Shape;201;p24">
            <a:extLst>
              <a:ext uri="{FF2B5EF4-FFF2-40B4-BE49-F238E27FC236}">
                <a16:creationId xmlns:a16="http://schemas.microsoft.com/office/drawing/2014/main" id="{09585EFB-FDC6-459D-9E74-473268A933CC}"/>
              </a:ext>
            </a:extLst>
          </p:cNvPr>
          <p:cNvSpPr/>
          <p:nvPr/>
        </p:nvSpPr>
        <p:spPr>
          <a:xfrm>
            <a:off x="60650" y="7301905"/>
            <a:ext cx="1326660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/>
              <a:t>Ecological relevance</a:t>
            </a:r>
          </a:p>
        </p:txBody>
      </p:sp>
      <p:sp>
        <p:nvSpPr>
          <p:cNvPr id="40" name="Google Shape;199;p24">
            <a:extLst>
              <a:ext uri="{FF2B5EF4-FFF2-40B4-BE49-F238E27FC236}">
                <a16:creationId xmlns:a16="http://schemas.microsoft.com/office/drawing/2014/main" id="{152D9ABD-4E37-4D74-9CA7-D1DAC57C9DF5}"/>
              </a:ext>
            </a:extLst>
          </p:cNvPr>
          <p:cNvSpPr/>
          <p:nvPr/>
        </p:nvSpPr>
        <p:spPr>
          <a:xfrm>
            <a:off x="52286" y="8843843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>
                <a:solidFill>
                  <a:schemeClr val="dk1"/>
                </a:solidFill>
              </a:rPr>
              <a:t>Scientitific </a:t>
            </a:r>
          </a:p>
          <a:p>
            <a:r>
              <a:rPr lang="en" sz="1232" dirty="0">
                <a:solidFill>
                  <a:schemeClr val="dk1"/>
                </a:solidFill>
              </a:rPr>
              <a:t>unknowns</a:t>
            </a:r>
            <a:endParaRPr sz="2215" dirty="0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355498C-415E-4C16-9D0B-77D4B22363B2}"/>
              </a:ext>
            </a:extLst>
          </p:cNvPr>
          <p:cNvSpPr txBox="1"/>
          <p:nvPr/>
        </p:nvSpPr>
        <p:spPr>
          <a:xfrm>
            <a:off x="4364155" y="9692709"/>
            <a:ext cx="2490067" cy="20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62" dirty="0"/>
              <a:t>Illustration and photo credits: Andy Chandler-Grevatt</a:t>
            </a:r>
          </a:p>
        </p:txBody>
      </p:sp>
      <p:sp>
        <p:nvSpPr>
          <p:cNvPr id="41" name="Rectangle 3">
            <a:extLst>
              <a:ext uri="{FF2B5EF4-FFF2-40B4-BE49-F238E27FC236}">
                <a16:creationId xmlns:a16="http://schemas.microsoft.com/office/drawing/2014/main" id="{42DEBD78-EFF5-4814-B346-D4ADD3F5F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9464" y="1963041"/>
            <a:ext cx="1192291" cy="1408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3305" tIns="31653" rIns="63305" bIns="31653" numCol="1" anchor="ctr" anchorCtr="0" compatLnSpc="1">
            <a:prstTxWarp prst="textNoShape">
              <a:avLst/>
            </a:prstTxWarp>
            <a:spAutoFit/>
          </a:bodyPr>
          <a:lstStyle/>
          <a:p>
            <a:pPr defTabSz="6330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it-IT" altLang="en-US" sz="500" i="1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Image: Damián H. Zanette/</a:t>
            </a:r>
            <a:r>
              <a:rPr lang="it-IT" altLang="en-US" sz="500" i="1" dirty="0">
                <a:ea typeface="Times New Roman" panose="02020603050405020304" pitchFamily="18" charset="0"/>
                <a:cs typeface="Arial" panose="020B0604020202020204" pitchFamily="34" charset="0"/>
                <a:hlinkClick r:id="rId14"/>
              </a:rPr>
              <a:t>Wikipedia</a:t>
            </a:r>
            <a:r>
              <a:rPr lang="en-US" altLang="en-US" sz="500" i="1" dirty="0"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58781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24"/>
          <p:cNvSpPr/>
          <p:nvPr/>
        </p:nvSpPr>
        <p:spPr>
          <a:xfrm>
            <a:off x="1447925" y="1161917"/>
            <a:ext cx="1307592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85" name="Google Shape;185;p24"/>
          <p:cNvSpPr/>
          <p:nvPr/>
        </p:nvSpPr>
        <p:spPr>
          <a:xfrm>
            <a:off x="61794" y="1165797"/>
            <a:ext cx="1335024" cy="762789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/>
              <a:t>Mite</a:t>
            </a:r>
            <a:endParaRPr sz="1662"/>
          </a:p>
        </p:txBody>
      </p:sp>
      <p:sp>
        <p:nvSpPr>
          <p:cNvPr id="190" name="Google Shape;190;p24"/>
          <p:cNvSpPr/>
          <p:nvPr/>
        </p:nvSpPr>
        <p:spPr>
          <a:xfrm>
            <a:off x="2777796" y="1161917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195" name="Google Shape;195;p24"/>
          <p:cNvSpPr/>
          <p:nvPr/>
        </p:nvSpPr>
        <p:spPr>
          <a:xfrm>
            <a:off x="4107247" y="1150612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" sz="923" dirty="0"/>
              <a:t>Looks large and dark under the microscope. Eight legs; big body.</a:t>
            </a:r>
            <a:endParaRPr sz="923" dirty="0"/>
          </a:p>
        </p:txBody>
      </p:sp>
      <p:sp>
        <p:nvSpPr>
          <p:cNvPr id="200" name="Google Shape;200;p24"/>
          <p:cNvSpPr/>
          <p:nvPr/>
        </p:nvSpPr>
        <p:spPr>
          <a:xfrm>
            <a:off x="5441287" y="1150612"/>
            <a:ext cx="1303477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" sz="923" dirty="0"/>
              <a:t>When moving, it moves its legs like an insect.</a:t>
            </a:r>
            <a:endParaRPr sz="923" dirty="0"/>
          </a:p>
        </p:txBody>
      </p:sp>
      <p:pic>
        <p:nvPicPr>
          <p:cNvPr id="205" name="Google Shape;205;p24"/>
          <p:cNvPicPr preferRelativeResize="0"/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rot="5400000">
            <a:off x="1743235" y="1170207"/>
            <a:ext cx="758458" cy="74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Google Shape;211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17286" y="1205099"/>
            <a:ext cx="962377" cy="7115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4;p24">
            <a:extLst>
              <a:ext uri="{FF2B5EF4-FFF2-40B4-BE49-F238E27FC236}">
                <a16:creationId xmlns:a16="http://schemas.microsoft.com/office/drawing/2014/main" id="{6818BB9A-C081-BCE9-7A12-A8654FE40B58}"/>
              </a:ext>
            </a:extLst>
          </p:cNvPr>
          <p:cNvSpPr/>
          <p:nvPr/>
        </p:nvSpPr>
        <p:spPr>
          <a:xfrm>
            <a:off x="1444890" y="1977808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23" dirty="0"/>
              <a:t>Moss mites belong to the huge </a:t>
            </a:r>
            <a:r>
              <a:rPr lang="en-GB" sz="923" dirty="0" err="1"/>
              <a:t>Oribatida</a:t>
            </a:r>
            <a:r>
              <a:rPr lang="en-GB" sz="923" dirty="0"/>
              <a:t> family.</a:t>
            </a:r>
          </a:p>
          <a:p>
            <a:r>
              <a:rPr lang="en-GB" sz="923" dirty="0"/>
              <a:t>Hooks on the end of legs to move through moss stems.</a:t>
            </a:r>
          </a:p>
          <a:p>
            <a:r>
              <a:rPr lang="en-GB" sz="923" dirty="0"/>
              <a:t>Thick exoskeleton for protection and to slow drying out.</a:t>
            </a:r>
          </a:p>
          <a:p>
            <a:r>
              <a:rPr lang="en-GB" sz="923" dirty="0"/>
              <a:t>Often moves out of moss when the moss dries up or goes into a hibernation state called diapause.</a:t>
            </a:r>
          </a:p>
        </p:txBody>
      </p:sp>
      <p:sp>
        <p:nvSpPr>
          <p:cNvPr id="8" name="Google Shape;194;p24">
            <a:extLst>
              <a:ext uri="{FF2B5EF4-FFF2-40B4-BE49-F238E27FC236}">
                <a16:creationId xmlns:a16="http://schemas.microsoft.com/office/drawing/2014/main" id="{4D506E37-5981-D85A-61BD-AF807D5379A9}"/>
              </a:ext>
            </a:extLst>
          </p:cNvPr>
          <p:cNvSpPr/>
          <p:nvPr/>
        </p:nvSpPr>
        <p:spPr>
          <a:xfrm>
            <a:off x="1452883" y="2740262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" sz="923" dirty="0"/>
              <a:t>Most species live in soil.</a:t>
            </a:r>
          </a:p>
          <a:p>
            <a:r>
              <a:rPr lang="en" sz="923" dirty="0"/>
              <a:t>Extremely important decomposers in soils.</a:t>
            </a:r>
          </a:p>
          <a:p>
            <a:r>
              <a:rPr lang="en" sz="923" dirty="0"/>
              <a:t>Plays dead when disturbed.</a:t>
            </a:r>
          </a:p>
          <a:p>
            <a:r>
              <a:rPr lang="en" sz="923" dirty="0"/>
              <a:t>Most are herbivores or detritivores, but some are carnivorous.</a:t>
            </a:r>
          </a:p>
        </p:txBody>
      </p:sp>
      <p:sp>
        <p:nvSpPr>
          <p:cNvPr id="9" name="Google Shape;194;p24">
            <a:extLst>
              <a:ext uri="{FF2B5EF4-FFF2-40B4-BE49-F238E27FC236}">
                <a16:creationId xmlns:a16="http://schemas.microsoft.com/office/drawing/2014/main" id="{A99A5564-8246-927A-70E6-0A0DF2492F52}"/>
              </a:ext>
            </a:extLst>
          </p:cNvPr>
          <p:cNvSpPr/>
          <p:nvPr/>
        </p:nvSpPr>
        <p:spPr>
          <a:xfrm>
            <a:off x="1444890" y="3501534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70" dirty="0"/>
              <a:t>Thousands of known species, estimated to be 100,000s in total.</a:t>
            </a:r>
          </a:p>
          <a:p>
            <a:r>
              <a:rPr lang="en-GB" sz="970" dirty="0"/>
              <a:t>They seem to be important in soil ecosystems.</a:t>
            </a:r>
          </a:p>
          <a:p>
            <a:endParaRPr sz="970" dirty="0"/>
          </a:p>
        </p:txBody>
      </p:sp>
      <p:sp>
        <p:nvSpPr>
          <p:cNvPr id="10" name="Google Shape;194;p24">
            <a:extLst>
              <a:ext uri="{FF2B5EF4-FFF2-40B4-BE49-F238E27FC236}">
                <a16:creationId xmlns:a16="http://schemas.microsoft.com/office/drawing/2014/main" id="{E523DC29-4C71-A953-8CA3-C3E62A5F73D7}"/>
              </a:ext>
            </a:extLst>
          </p:cNvPr>
          <p:cNvSpPr/>
          <p:nvPr/>
        </p:nvSpPr>
        <p:spPr>
          <a:xfrm>
            <a:off x="1452883" y="4264974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23" dirty="0"/>
              <a:t>Role in soil health is being investigated in agriculture.</a:t>
            </a:r>
          </a:p>
          <a:p>
            <a:r>
              <a:rPr lang="en-GB" sz="923" dirty="0"/>
              <a:t>Role is soil ecosystems.</a:t>
            </a:r>
          </a:p>
          <a:p>
            <a:endParaRPr lang="en-GB" sz="923" dirty="0"/>
          </a:p>
        </p:txBody>
      </p:sp>
      <p:sp>
        <p:nvSpPr>
          <p:cNvPr id="11" name="Google Shape;199;p24">
            <a:extLst>
              <a:ext uri="{FF2B5EF4-FFF2-40B4-BE49-F238E27FC236}">
                <a16:creationId xmlns:a16="http://schemas.microsoft.com/office/drawing/2014/main" id="{460CCD3D-019B-6EB7-A7B5-96F97253E79C}"/>
              </a:ext>
            </a:extLst>
          </p:cNvPr>
          <p:cNvSpPr/>
          <p:nvPr/>
        </p:nvSpPr>
        <p:spPr>
          <a:xfrm>
            <a:off x="61794" y="3502520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>
                <a:solidFill>
                  <a:schemeClr val="dk1"/>
                </a:solidFill>
              </a:rPr>
              <a:t>Scientitific knowns</a:t>
            </a:r>
            <a:endParaRPr sz="2215" dirty="0"/>
          </a:p>
        </p:txBody>
      </p:sp>
      <p:sp>
        <p:nvSpPr>
          <p:cNvPr id="12" name="Google Shape;201;p24">
            <a:extLst>
              <a:ext uri="{FF2B5EF4-FFF2-40B4-BE49-F238E27FC236}">
                <a16:creationId xmlns:a16="http://schemas.microsoft.com/office/drawing/2014/main" id="{12811509-0542-435A-99C1-B5D70D2E7055}"/>
              </a:ext>
            </a:extLst>
          </p:cNvPr>
          <p:cNvSpPr/>
          <p:nvPr/>
        </p:nvSpPr>
        <p:spPr>
          <a:xfrm>
            <a:off x="61794" y="1977808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/>
              <a:t>Adaptations within moss</a:t>
            </a:r>
            <a:endParaRPr sz="1232" dirty="0"/>
          </a:p>
        </p:txBody>
      </p:sp>
      <p:sp>
        <p:nvSpPr>
          <p:cNvPr id="13" name="Google Shape;201;p24">
            <a:extLst>
              <a:ext uri="{FF2B5EF4-FFF2-40B4-BE49-F238E27FC236}">
                <a16:creationId xmlns:a16="http://schemas.microsoft.com/office/drawing/2014/main" id="{39B27507-941B-22AF-E329-0613EB05EAA7}"/>
              </a:ext>
            </a:extLst>
          </p:cNvPr>
          <p:cNvSpPr/>
          <p:nvPr/>
        </p:nvSpPr>
        <p:spPr>
          <a:xfrm>
            <a:off x="61794" y="2740262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/>
              <a:t>Ecological relevance</a:t>
            </a:r>
          </a:p>
        </p:txBody>
      </p:sp>
      <p:sp>
        <p:nvSpPr>
          <p:cNvPr id="14" name="Google Shape;199;p24">
            <a:extLst>
              <a:ext uri="{FF2B5EF4-FFF2-40B4-BE49-F238E27FC236}">
                <a16:creationId xmlns:a16="http://schemas.microsoft.com/office/drawing/2014/main" id="{DF74F7BC-5675-9EBF-1908-4971C891EEA7}"/>
              </a:ext>
            </a:extLst>
          </p:cNvPr>
          <p:cNvSpPr/>
          <p:nvPr/>
        </p:nvSpPr>
        <p:spPr>
          <a:xfrm>
            <a:off x="61794" y="4264974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>
                <a:solidFill>
                  <a:schemeClr val="dk1"/>
                </a:solidFill>
              </a:rPr>
              <a:t>Scientitific </a:t>
            </a:r>
          </a:p>
          <a:p>
            <a:r>
              <a:rPr lang="en" sz="1232" dirty="0">
                <a:solidFill>
                  <a:schemeClr val="dk1"/>
                </a:solidFill>
              </a:rPr>
              <a:t>unknowns</a:t>
            </a:r>
            <a:endParaRPr sz="2215" dirty="0"/>
          </a:p>
        </p:txBody>
      </p:sp>
      <p:pic>
        <p:nvPicPr>
          <p:cNvPr id="22" name="Google Shape;177;p24">
            <a:extLst>
              <a:ext uri="{FF2B5EF4-FFF2-40B4-BE49-F238E27FC236}">
                <a16:creationId xmlns:a16="http://schemas.microsoft.com/office/drawing/2014/main" id="{F9AB591D-BA75-44B7-A0C8-F05DB46F7466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466163"/>
            <a:ext cx="536455" cy="43277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178;p24">
            <a:extLst>
              <a:ext uri="{FF2B5EF4-FFF2-40B4-BE49-F238E27FC236}">
                <a16:creationId xmlns:a16="http://schemas.microsoft.com/office/drawing/2014/main" id="{21E76EA2-8400-4865-AD17-189E7861DD3A}"/>
              </a:ext>
            </a:extLst>
          </p:cNvPr>
          <p:cNvSpPr txBox="1">
            <a:spLocks/>
          </p:cNvSpPr>
          <p:nvPr/>
        </p:nvSpPr>
        <p:spPr>
          <a:xfrm>
            <a:off x="512576" y="469057"/>
            <a:ext cx="6345424" cy="432771"/>
          </a:xfrm>
          <a:prstGeom prst="rect">
            <a:avLst/>
          </a:prstGeom>
          <a:solidFill>
            <a:srgbClr val="38761D"/>
          </a:solidFill>
        </p:spPr>
        <p:txBody>
          <a:bodyPr spcFirstLastPara="1" vert="horz" wrap="square" lIns="84392" tIns="84392" rIns="84392" bIns="84392" rtlCol="0" anchor="t" anchorCtr="0">
            <a:noAutofit/>
          </a:bodyPr>
          <a:lstStyle>
            <a:lvl1pPr lvl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n-US" sz="1938">
                <a:solidFill>
                  <a:srgbClr val="F1C232"/>
                </a:solidFill>
                <a:cs typeface="Arial" panose="020B0604020202020204" pitchFamily="34" charset="0"/>
              </a:rPr>
              <a:t>The ‘Big’ Five (multicellular animals at low magnifications)</a:t>
            </a:r>
            <a:endParaRPr lang="en-US" sz="1938" dirty="0">
              <a:solidFill>
                <a:srgbClr val="F1C232"/>
              </a:solidFill>
              <a:cs typeface="Arial" panose="020B0604020202020204" pitchFamily="34" charset="0"/>
            </a:endParaRPr>
          </a:p>
        </p:txBody>
      </p:sp>
      <p:sp>
        <p:nvSpPr>
          <p:cNvPr id="20" name="Google Shape;182;p24">
            <a:extLst>
              <a:ext uri="{FF2B5EF4-FFF2-40B4-BE49-F238E27FC236}">
                <a16:creationId xmlns:a16="http://schemas.microsoft.com/office/drawing/2014/main" id="{FCE7ECEC-66E2-411A-BA2B-8C5A26833239}"/>
              </a:ext>
            </a:extLst>
          </p:cNvPr>
          <p:cNvSpPr/>
          <p:nvPr/>
        </p:nvSpPr>
        <p:spPr>
          <a:xfrm>
            <a:off x="1468668" y="5582964"/>
            <a:ext cx="1307592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21" name="Google Shape;187;p24">
            <a:extLst>
              <a:ext uri="{FF2B5EF4-FFF2-40B4-BE49-F238E27FC236}">
                <a16:creationId xmlns:a16="http://schemas.microsoft.com/office/drawing/2014/main" id="{58F9C0E3-D7E9-4965-843B-63553D71000F}"/>
              </a:ext>
            </a:extLst>
          </p:cNvPr>
          <p:cNvSpPr/>
          <p:nvPr/>
        </p:nvSpPr>
        <p:spPr>
          <a:xfrm>
            <a:off x="61794" y="5583120"/>
            <a:ext cx="1348740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pPr algn="ctr"/>
            <a:r>
              <a:rPr lang="en" sz="1662"/>
              <a:t>Gastrotrich</a:t>
            </a:r>
            <a:endParaRPr sz="1662"/>
          </a:p>
        </p:txBody>
      </p:sp>
      <p:sp>
        <p:nvSpPr>
          <p:cNvPr id="25" name="Google Shape;192;p24">
            <a:extLst>
              <a:ext uri="{FF2B5EF4-FFF2-40B4-BE49-F238E27FC236}">
                <a16:creationId xmlns:a16="http://schemas.microsoft.com/office/drawing/2014/main" id="{ECD01B49-6C25-423E-A854-3135842753F1}"/>
              </a:ext>
            </a:extLst>
          </p:cNvPr>
          <p:cNvSpPr/>
          <p:nvPr/>
        </p:nvSpPr>
        <p:spPr>
          <a:xfrm>
            <a:off x="2799655" y="5594840"/>
            <a:ext cx="1307592" cy="768096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endParaRPr sz="1662"/>
          </a:p>
        </p:txBody>
      </p:sp>
      <p:sp>
        <p:nvSpPr>
          <p:cNvPr id="26" name="Google Shape;197;p24">
            <a:extLst>
              <a:ext uri="{FF2B5EF4-FFF2-40B4-BE49-F238E27FC236}">
                <a16:creationId xmlns:a16="http://schemas.microsoft.com/office/drawing/2014/main" id="{69BBB733-0317-4488-B163-7A453676CA04}"/>
              </a:ext>
            </a:extLst>
          </p:cNvPr>
          <p:cNvSpPr/>
          <p:nvPr/>
        </p:nvSpPr>
        <p:spPr>
          <a:xfrm>
            <a:off x="4133695" y="5594840"/>
            <a:ext cx="1307592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" sz="923" dirty="0"/>
              <a:t>Looks like a hairy flatworm. Known as hairy belly.</a:t>
            </a:r>
            <a:endParaRPr sz="923" dirty="0"/>
          </a:p>
        </p:txBody>
      </p:sp>
      <p:sp>
        <p:nvSpPr>
          <p:cNvPr id="27" name="Google Shape;202;p24">
            <a:extLst>
              <a:ext uri="{FF2B5EF4-FFF2-40B4-BE49-F238E27FC236}">
                <a16:creationId xmlns:a16="http://schemas.microsoft.com/office/drawing/2014/main" id="{64311984-0CBB-4AF6-8685-46A87C234860}"/>
              </a:ext>
            </a:extLst>
          </p:cNvPr>
          <p:cNvSpPr/>
          <p:nvPr/>
        </p:nvSpPr>
        <p:spPr>
          <a:xfrm>
            <a:off x="5467735" y="5595107"/>
            <a:ext cx="1298459" cy="768096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" sz="923" dirty="0"/>
              <a:t>Swims fast, darting around; uses cilia on the body to swim.</a:t>
            </a:r>
            <a:endParaRPr sz="923" dirty="0"/>
          </a:p>
        </p:txBody>
      </p:sp>
      <p:pic>
        <p:nvPicPr>
          <p:cNvPr id="28" name="Google Shape;206;p24">
            <a:extLst>
              <a:ext uri="{FF2B5EF4-FFF2-40B4-BE49-F238E27FC236}">
                <a16:creationId xmlns:a16="http://schemas.microsoft.com/office/drawing/2014/main" id="{9F11F231-15C9-4C90-9398-BC16937D7F5F}"/>
              </a:ext>
            </a:extLst>
          </p:cNvPr>
          <p:cNvPicPr preferRelativeResize="0"/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rot="5400000">
            <a:off x="1810579" y="5358643"/>
            <a:ext cx="623770" cy="11923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Google Shape;212;p24">
            <a:extLst>
              <a:ext uri="{FF2B5EF4-FFF2-40B4-BE49-F238E27FC236}">
                <a16:creationId xmlns:a16="http://schemas.microsoft.com/office/drawing/2014/main" id="{ECDF7150-F40B-4FFD-A63F-EE7074FE9ADF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 t="9205" b="13009"/>
          <a:stretch/>
        </p:blipFill>
        <p:spPr>
          <a:xfrm>
            <a:off x="2911061" y="5668060"/>
            <a:ext cx="1072117" cy="48520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2BF03973-ACF0-4EAF-956A-3132A88FE8D5}"/>
              </a:ext>
            </a:extLst>
          </p:cNvPr>
          <p:cNvSpPr txBox="1"/>
          <p:nvPr/>
        </p:nvSpPr>
        <p:spPr>
          <a:xfrm>
            <a:off x="3008704" y="6186562"/>
            <a:ext cx="1063422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00" i="1" dirty="0"/>
              <a:t>Image: David McCamey</a:t>
            </a:r>
          </a:p>
        </p:txBody>
      </p:sp>
      <p:sp>
        <p:nvSpPr>
          <p:cNvPr id="31" name="Google Shape;194;p24">
            <a:extLst>
              <a:ext uri="{FF2B5EF4-FFF2-40B4-BE49-F238E27FC236}">
                <a16:creationId xmlns:a16="http://schemas.microsoft.com/office/drawing/2014/main" id="{5A0414D4-A4C7-4BEF-A137-B905329E9F05}"/>
              </a:ext>
            </a:extLst>
          </p:cNvPr>
          <p:cNvSpPr/>
          <p:nvPr/>
        </p:nvSpPr>
        <p:spPr>
          <a:xfrm>
            <a:off x="1471818" y="6412327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23" dirty="0"/>
              <a:t>All have a sticky-tail adaptation.</a:t>
            </a:r>
          </a:p>
          <a:p>
            <a:r>
              <a:rPr lang="en-GB" sz="923" dirty="0"/>
              <a:t>Lays two types of egg – quick hatchers or delayed hatchers to cope with changing environments.</a:t>
            </a:r>
          </a:p>
          <a:p>
            <a:r>
              <a:rPr lang="en-GB" sz="923" dirty="0"/>
              <a:t>Have fast life cycles to tolerate change.</a:t>
            </a:r>
          </a:p>
          <a:p>
            <a:r>
              <a:rPr lang="en-GB" sz="923" dirty="0"/>
              <a:t>Some species form cysts to survive harsh environmental conditions.</a:t>
            </a:r>
          </a:p>
        </p:txBody>
      </p:sp>
      <p:sp>
        <p:nvSpPr>
          <p:cNvPr id="32" name="Google Shape;194;p24">
            <a:extLst>
              <a:ext uri="{FF2B5EF4-FFF2-40B4-BE49-F238E27FC236}">
                <a16:creationId xmlns:a16="http://schemas.microsoft.com/office/drawing/2014/main" id="{F925CE4E-1D26-40F1-BF79-646F79FABADD}"/>
              </a:ext>
            </a:extLst>
          </p:cNvPr>
          <p:cNvSpPr/>
          <p:nvPr/>
        </p:nvSpPr>
        <p:spPr>
          <a:xfrm>
            <a:off x="1471818" y="7174683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" sz="923" dirty="0"/>
              <a:t>They eat mainly bacteria by sucking bacteria into their mouths.</a:t>
            </a:r>
          </a:p>
          <a:p>
            <a:r>
              <a:rPr lang="en" sz="923" dirty="0"/>
              <a:t>Some species have hooks and spines on their body to deter predators.</a:t>
            </a:r>
          </a:p>
          <a:p>
            <a:endParaRPr lang="en" sz="923" dirty="0"/>
          </a:p>
        </p:txBody>
      </p:sp>
      <p:sp>
        <p:nvSpPr>
          <p:cNvPr id="33" name="Google Shape;194;p24">
            <a:extLst>
              <a:ext uri="{FF2B5EF4-FFF2-40B4-BE49-F238E27FC236}">
                <a16:creationId xmlns:a16="http://schemas.microsoft.com/office/drawing/2014/main" id="{BC0D2E30-BA84-4CE6-BE66-02C8FE41525C}"/>
              </a:ext>
            </a:extLst>
          </p:cNvPr>
          <p:cNvSpPr/>
          <p:nvPr/>
        </p:nvSpPr>
        <p:spPr>
          <a:xfrm>
            <a:off x="1466887" y="7937039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70" dirty="0"/>
              <a:t>800 species known, many more to be discovered.</a:t>
            </a:r>
            <a:endParaRPr sz="970" dirty="0"/>
          </a:p>
        </p:txBody>
      </p:sp>
      <p:sp>
        <p:nvSpPr>
          <p:cNvPr id="34" name="Google Shape;194;p24">
            <a:extLst>
              <a:ext uri="{FF2B5EF4-FFF2-40B4-BE49-F238E27FC236}">
                <a16:creationId xmlns:a16="http://schemas.microsoft.com/office/drawing/2014/main" id="{F7873B26-0B9E-46D3-AFC6-1FE87B51CA05}"/>
              </a:ext>
            </a:extLst>
          </p:cNvPr>
          <p:cNvSpPr/>
          <p:nvPr/>
        </p:nvSpPr>
        <p:spPr>
          <a:xfrm>
            <a:off x="1466887" y="8699395"/>
            <a:ext cx="5294376" cy="713232"/>
          </a:xfrm>
          <a:prstGeom prst="roundRect">
            <a:avLst>
              <a:gd name="adj" fmla="val 16667"/>
            </a:avLst>
          </a:prstGeom>
          <a:solidFill>
            <a:srgbClr val="FFF7E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4392" tIns="84392" rIns="84392" bIns="84392" anchor="ctr" anchorCtr="0">
            <a:noAutofit/>
          </a:bodyPr>
          <a:lstStyle/>
          <a:p>
            <a:r>
              <a:rPr lang="en-GB" sz="923" dirty="0"/>
              <a:t>Very little is known about the diversity of gastrotriches and they are being studied.</a:t>
            </a:r>
          </a:p>
          <a:p>
            <a:r>
              <a:rPr lang="en-GB" sz="923" dirty="0"/>
              <a:t>Their reproduction is poorly understood.</a:t>
            </a:r>
          </a:p>
        </p:txBody>
      </p:sp>
      <p:sp>
        <p:nvSpPr>
          <p:cNvPr id="35" name="Google Shape;199;p24">
            <a:extLst>
              <a:ext uri="{FF2B5EF4-FFF2-40B4-BE49-F238E27FC236}">
                <a16:creationId xmlns:a16="http://schemas.microsoft.com/office/drawing/2014/main" id="{C870DFC9-0582-4381-A68D-6FD1032E963D}"/>
              </a:ext>
            </a:extLst>
          </p:cNvPr>
          <p:cNvSpPr/>
          <p:nvPr/>
        </p:nvSpPr>
        <p:spPr>
          <a:xfrm>
            <a:off x="75510" y="7923082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>
                <a:solidFill>
                  <a:schemeClr val="dk1"/>
                </a:solidFill>
              </a:rPr>
              <a:t>Scientitific knowns</a:t>
            </a:r>
            <a:endParaRPr sz="2215" dirty="0"/>
          </a:p>
        </p:txBody>
      </p:sp>
      <p:sp>
        <p:nvSpPr>
          <p:cNvPr id="36" name="Google Shape;201;p24">
            <a:extLst>
              <a:ext uri="{FF2B5EF4-FFF2-40B4-BE49-F238E27FC236}">
                <a16:creationId xmlns:a16="http://schemas.microsoft.com/office/drawing/2014/main" id="{E0293ACD-F45E-4C5E-81C8-F3B39B156EE9}"/>
              </a:ext>
            </a:extLst>
          </p:cNvPr>
          <p:cNvSpPr/>
          <p:nvPr/>
        </p:nvSpPr>
        <p:spPr>
          <a:xfrm>
            <a:off x="61794" y="6408284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/>
              <a:t>Adaptations within moss</a:t>
            </a:r>
            <a:endParaRPr sz="1232" dirty="0"/>
          </a:p>
        </p:txBody>
      </p:sp>
      <p:sp>
        <p:nvSpPr>
          <p:cNvPr id="37" name="Google Shape;201;p24">
            <a:extLst>
              <a:ext uri="{FF2B5EF4-FFF2-40B4-BE49-F238E27FC236}">
                <a16:creationId xmlns:a16="http://schemas.microsoft.com/office/drawing/2014/main" id="{3B0756F1-0AE4-45B0-A3C9-D417C3944DC2}"/>
              </a:ext>
            </a:extLst>
          </p:cNvPr>
          <p:cNvSpPr/>
          <p:nvPr/>
        </p:nvSpPr>
        <p:spPr>
          <a:xfrm>
            <a:off x="61794" y="7165683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/>
              <a:t>Ecological relevance</a:t>
            </a:r>
          </a:p>
        </p:txBody>
      </p:sp>
      <p:sp>
        <p:nvSpPr>
          <p:cNvPr id="38" name="Google Shape;199;p24">
            <a:extLst>
              <a:ext uri="{FF2B5EF4-FFF2-40B4-BE49-F238E27FC236}">
                <a16:creationId xmlns:a16="http://schemas.microsoft.com/office/drawing/2014/main" id="{7B843AAA-E00C-4F89-97A9-248453B1D202}"/>
              </a:ext>
            </a:extLst>
          </p:cNvPr>
          <p:cNvSpPr/>
          <p:nvPr/>
        </p:nvSpPr>
        <p:spPr>
          <a:xfrm>
            <a:off x="61794" y="8691524"/>
            <a:ext cx="1335024" cy="713232"/>
          </a:xfrm>
          <a:prstGeom prst="roundRect">
            <a:avLst>
              <a:gd name="adj" fmla="val 16667"/>
            </a:avLst>
          </a:prstGeom>
          <a:solidFill>
            <a:schemeClr val="bg1">
              <a:lumMod val="85000"/>
            </a:scheme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12523" tIns="112523" rIns="112523" bIns="112523" anchor="ctr" anchorCtr="0">
            <a:noAutofit/>
          </a:bodyPr>
          <a:lstStyle/>
          <a:p>
            <a:r>
              <a:rPr lang="en" sz="1232" dirty="0">
                <a:solidFill>
                  <a:schemeClr val="dk1"/>
                </a:solidFill>
              </a:rPr>
              <a:t>Scientitific </a:t>
            </a:r>
          </a:p>
          <a:p>
            <a:r>
              <a:rPr lang="en" sz="1232" dirty="0">
                <a:solidFill>
                  <a:schemeClr val="dk1"/>
                </a:solidFill>
              </a:rPr>
              <a:t>unknowns</a:t>
            </a:r>
            <a:endParaRPr sz="2215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0907E0-C3A7-459F-8E89-6E6AD1CB897A}"/>
              </a:ext>
            </a:extLst>
          </p:cNvPr>
          <p:cNvSpPr txBox="1"/>
          <p:nvPr/>
        </p:nvSpPr>
        <p:spPr>
          <a:xfrm>
            <a:off x="4364155" y="9692709"/>
            <a:ext cx="2490067" cy="209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762" dirty="0"/>
              <a:t>Illustration and photo credits: Andy Chandler-Grevatt</a:t>
            </a:r>
          </a:p>
        </p:txBody>
      </p:sp>
    </p:spTree>
    <p:extLst>
      <p:ext uri="{BB962C8B-B14F-4D97-AF65-F5344CB8AC3E}">
        <p14:creationId xmlns:p14="http://schemas.microsoft.com/office/powerpoint/2010/main" val="20211421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</TotalTime>
  <Words>845</Words>
  <Application>Microsoft Office PowerPoint</Application>
  <PresentationFormat>A4 Paper (210x297 mm)</PresentationFormat>
  <Paragraphs>116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MS Mincho</vt:lpstr>
      <vt:lpstr>Arial</vt:lpstr>
      <vt:lpstr>Calibri</vt:lpstr>
      <vt:lpstr>Calibri Light</vt:lpstr>
      <vt:lpstr>Times New Roman</vt:lpstr>
      <vt:lpstr>Office Theme</vt:lpstr>
      <vt:lpstr>The ‘Big’ Five (multicellular animals at low magnifications)</vt:lpstr>
      <vt:lpstr>The ‘Big’ Five (multicellular animals at low magnifications)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‘Big’ Five (multicellular animals at low magnifications)</dc:title>
  <dc:creator>Maria Paola Pisano</dc:creator>
  <cp:lastModifiedBy>Rosaria Cercola</cp:lastModifiedBy>
  <cp:revision>30</cp:revision>
  <cp:lastPrinted>2023-05-03T08:12:53Z</cp:lastPrinted>
  <dcterms:created xsi:type="dcterms:W3CDTF">2023-04-06T12:49:31Z</dcterms:created>
  <dcterms:modified xsi:type="dcterms:W3CDTF">2023-05-08T10:29:02Z</dcterms:modified>
</cp:coreProperties>
</file>