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5799" autoAdjust="0"/>
  </p:normalViewPr>
  <p:slideViewPr>
    <p:cSldViewPr snapToGrid="0">
      <p:cViewPr varScale="1">
        <p:scale>
          <a:sx n="134" d="100"/>
          <a:sy n="134" d="100"/>
        </p:scale>
        <p:origin x="-104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17.12.17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5870" y="2086769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Η Όρθια Ασθένεια 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pic>
        <p:nvPicPr>
          <p:cNvPr id="3" name="Picture 2" descr="nsit_600.gi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4" t="4398" r="20133" b="51158"/>
          <a:stretch/>
        </p:blipFill>
        <p:spPr>
          <a:xfrm>
            <a:off x="4204737" y="3397250"/>
            <a:ext cx="3556290" cy="24827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|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Τεύχος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λοκ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ίρι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0" y="6213560"/>
            <a:ext cx="121158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Υποστηρικτικό υλικό για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r>
              <a:rPr lang="de-DE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/>
            </a:r>
            <a:br>
              <a:rPr lang="de-DE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</a:br>
            <a:r>
              <a:rPr lang="el-GR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A et al. (2017) 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 dynamics: understanding the spread of diseases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. </a:t>
            </a:r>
            <a:r>
              <a:rPr lang="el-GR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 </a:t>
            </a:r>
            <a:r>
              <a:rPr lang="el-GR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52-56.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32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l-GR" sz="3000" b="1" dirty="0">
                <a:solidFill>
                  <a:schemeClr val="tx2"/>
                </a:solidFill>
                <a:latin typeface="Helvetica Neue"/>
                <a:cs typeface="Helvetica Neue"/>
              </a:rPr>
              <a:t>Αριθμός αναπαραγωγής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4" name="Picture 3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7" name="Rectangle 6"/>
          <p:cNvSpPr/>
          <p:nvPr/>
        </p:nvSpPr>
        <p:spPr>
          <a:xfrm>
            <a:off x="2130274" y="2593471"/>
            <a:ext cx="9229170" cy="1112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l-GR" sz="2800" b="1" dirty="0">
                <a:solidFill>
                  <a:schemeClr val="tx2"/>
                </a:solidFill>
                <a:latin typeface="Helvetica Neue"/>
                <a:cs typeface="Helvetica Neue"/>
              </a:rPr>
              <a:t>Ορισμός: </a:t>
            </a:r>
            <a:r>
              <a:rPr lang="el-GR" sz="2800" dirty="0" smtClean="0">
                <a:solidFill>
                  <a:schemeClr val="tx2"/>
                </a:solidFill>
                <a:latin typeface="Helvetica Neue"/>
                <a:cs typeface="Helvetica Neue"/>
              </a:rPr>
              <a:t>Ο μέσος αριθμός των ανθρώπων που ένα μολυσμένο άτομο μολύνει στην αρχή μιας επιδημίας.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|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Τεύχος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λοκ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ίρι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0" y="6213560"/>
            <a:ext cx="121158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Υποστηρικτικό υλικό για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b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</a:br>
            <a:r>
              <a:rPr lang="el-GR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A et al. (2017) 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 dynamics: understanding the spread of diseases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. </a:t>
            </a:r>
            <a:r>
              <a:rPr lang="el-GR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 </a:t>
            </a:r>
            <a:r>
              <a:rPr lang="el-GR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52-56.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30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l-GR" sz="3000" b="1" dirty="0">
                <a:solidFill>
                  <a:schemeClr val="tx2"/>
                </a:solidFill>
                <a:latin typeface="Helvetica Neue"/>
                <a:cs typeface="Helvetica Neue"/>
              </a:rPr>
              <a:t>Αριθμός αναπαραγωγής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4" name="Picture 3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7" name="Rectangle 6"/>
          <p:cNvSpPr/>
          <p:nvPr/>
        </p:nvSpPr>
        <p:spPr>
          <a:xfrm>
            <a:off x="2073831" y="2565249"/>
            <a:ext cx="9539614" cy="1112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l-GR" sz="2800" b="1" dirty="0" smtClean="0">
                <a:solidFill>
                  <a:schemeClr val="tx2"/>
                </a:solidFill>
                <a:latin typeface="Helvetica Neue"/>
                <a:cs typeface="Helvetica Neue"/>
              </a:rPr>
              <a:t>Ορισμός</a:t>
            </a:r>
            <a:r>
              <a:rPr lang="en-US" sz="2800" b="1" dirty="0" smtClean="0">
                <a:solidFill>
                  <a:schemeClr val="tx2"/>
                </a:solidFill>
                <a:latin typeface="Helvetica Neue"/>
                <a:cs typeface="Helvetica Neue"/>
              </a:rPr>
              <a:t>: </a:t>
            </a:r>
            <a:r>
              <a:rPr lang="el-GR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Ο μέσος αριθμός των ανθρώπων που ένα μολυσμένο άτομο μολύνει στην αρχή μιας επιδημίας.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pic>
        <p:nvPicPr>
          <p:cNvPr id="13" name="Picture 12" descr="nsit_600.gi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4" t="4398" r="20133" b="51158"/>
          <a:stretch/>
        </p:blipFill>
        <p:spPr>
          <a:xfrm>
            <a:off x="4002921" y="4562820"/>
            <a:ext cx="2318784" cy="16188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15999" y="4847709"/>
            <a:ext cx="160278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0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5000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5000" dirty="0">
                <a:solidFill>
                  <a:schemeClr val="tx2"/>
                </a:solidFill>
                <a:latin typeface="Helvetica Neue"/>
                <a:cs typeface="Helvetica Neue"/>
              </a:rPr>
              <a:t>=2</a:t>
            </a:r>
            <a:endParaRPr lang="en-US" sz="50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|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Τεύχος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λοκ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ίρι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0" y="6213560"/>
            <a:ext cx="121158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Υποστηρικτικό υλικό για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b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</a:br>
            <a:r>
              <a:rPr lang="el-GR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A et al. (2017) 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 dynamics: understanding the spread of diseases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. </a:t>
            </a:r>
            <a:r>
              <a:rPr lang="el-GR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 </a:t>
            </a:r>
            <a:r>
              <a:rPr lang="el-GR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52-56.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495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029393" y="2636549"/>
            <a:ext cx="83512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Ο R0 μετράει το πόσο γρήγορα μια επιδημία θα ξεφύγει…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2009988" y="3531848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ea typeface="Times New Roman" charset="0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&lt; 1</a:t>
            </a:r>
          </a:p>
          <a:p>
            <a:pPr algn="ctr">
              <a:defRPr/>
            </a:pPr>
            <a:endParaRPr lang="en-US" dirty="0">
              <a:ln>
                <a:solidFill>
                  <a:srgbClr val="000000"/>
                </a:solidFill>
              </a:ln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l-GR" dirty="0">
                <a:latin typeface="Helvetica Neue Light"/>
                <a:ea typeface="Times New Roman" charset="0"/>
                <a:cs typeface="Helvetica Neue Light"/>
              </a:rPr>
              <a:t>Οι περιπτώσεις </a:t>
            </a:r>
            <a:r>
              <a:rPr lang="el-GR" b="1" dirty="0">
                <a:latin typeface="Helvetica Neue Light"/>
                <a:ea typeface="Times New Roman" charset="0"/>
                <a:cs typeface="Helvetica Neue Light"/>
              </a:rPr>
              <a:t>μειώνονται</a:t>
            </a:r>
            <a:r>
              <a:rPr lang="el-GR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l-GR" dirty="0" smtClean="0">
                <a:latin typeface="Helvetica Neue Light"/>
                <a:ea typeface="Times New Roman" charset="0"/>
                <a:cs typeface="Helvetica Neue Light"/>
              </a:rPr>
              <a:t>σε</a:t>
            </a:r>
            <a:endParaRPr lang="de-DE" dirty="0" smtClean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l-GR" dirty="0" smtClean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l-GR" dirty="0">
                <a:latin typeface="Helvetica Neue Light"/>
                <a:ea typeface="Times New Roman" charset="0"/>
                <a:cs typeface="Helvetica Neue Light"/>
              </a:rPr>
              <a:t>κάθε βήμα </a:t>
            </a:r>
            <a:endParaRPr lang="en-US" sz="2400" dirty="0">
              <a:latin typeface="Helvetica Neue Light"/>
              <a:ea typeface="Times New Roman" charset="0"/>
              <a:cs typeface="Helvetica Neue Light"/>
            </a:endParaRPr>
          </a:p>
        </p:txBody>
      </p: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3124134" y="5432953"/>
            <a:ext cx="1435389" cy="965200"/>
            <a:chOff x="1219200" y="5410200"/>
            <a:chExt cx="1862138" cy="1177925"/>
          </a:xfrm>
        </p:grpSpPr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>
              <a:off x="1447800" y="5867400"/>
              <a:ext cx="338138" cy="720725"/>
              <a:chOff x="609600" y="5486400"/>
              <a:chExt cx="609600" cy="12954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94"/>
            <p:cNvGrpSpPr>
              <a:grpSpLocks noChangeAspect="1"/>
            </p:cNvGrpSpPr>
            <p:nvPr/>
          </p:nvGrpSpPr>
          <p:grpSpPr bwMode="auto">
            <a:xfrm>
              <a:off x="1219200" y="5410200"/>
              <a:ext cx="338138" cy="720725"/>
              <a:chOff x="609600" y="5486400"/>
              <a:chExt cx="609600" cy="1295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101"/>
            <p:cNvGrpSpPr>
              <a:grpSpLocks noChangeAspect="1"/>
            </p:cNvGrpSpPr>
            <p:nvPr/>
          </p:nvGrpSpPr>
          <p:grpSpPr bwMode="auto">
            <a:xfrm>
              <a:off x="2743200" y="5638800"/>
              <a:ext cx="338138" cy="720725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>
              <a:off x="1828800" y="60960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l-GR" sz="3000" b="1" dirty="0">
                <a:solidFill>
                  <a:schemeClr val="tx2"/>
                </a:solidFill>
                <a:latin typeface="Helvetica Neue"/>
                <a:cs typeface="Helvetica Neue"/>
              </a:rPr>
              <a:t>Αριθμός αναπαραγωγής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97" name="Picture 96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|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Τεύχος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λοκ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ίρι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0" y="6213560"/>
            <a:ext cx="121158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Υποστηρικτικό υλικό για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b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</a:br>
            <a:r>
              <a:rPr lang="el-GR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A et al. (2017) 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 dynamics: understanding the spread of diseases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. </a:t>
            </a:r>
            <a:r>
              <a:rPr lang="el-GR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 </a:t>
            </a:r>
            <a:r>
              <a:rPr lang="el-GR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52-56.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13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029393" y="2636549"/>
            <a:ext cx="83512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Ο R0 μετράει το πόσο γρήγορα μια επιδημία θα ξεφύγει…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2108766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ea typeface="Times New Roman" charset="0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&lt; 1</a:t>
            </a:r>
          </a:p>
          <a:p>
            <a:pPr algn="ctr">
              <a:defRPr/>
            </a:pPr>
            <a:endParaRPr lang="en-US" dirty="0">
              <a:ln>
                <a:solidFill>
                  <a:srgbClr val="000000"/>
                </a:solidFill>
              </a:ln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l-GR" dirty="0">
                <a:latin typeface="Helvetica Neue Light"/>
                <a:ea typeface="Times New Roman" charset="0"/>
                <a:cs typeface="Helvetica Neue Light"/>
              </a:rPr>
              <a:t>Οι περιπτώσεις </a:t>
            </a:r>
            <a:r>
              <a:rPr lang="el-GR" b="1" dirty="0">
                <a:latin typeface="Helvetica Neue Light"/>
                <a:ea typeface="Times New Roman" charset="0"/>
                <a:cs typeface="Helvetica Neue Light"/>
              </a:rPr>
              <a:t>μειώνονται </a:t>
            </a:r>
            <a:endParaRPr lang="de-DE" b="1" dirty="0" smtClean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l-GR" dirty="0" smtClean="0">
                <a:latin typeface="Helvetica Neue Light"/>
                <a:ea typeface="Times New Roman" charset="0"/>
                <a:cs typeface="Helvetica Neue Light"/>
              </a:rPr>
              <a:t>σε </a:t>
            </a:r>
            <a:r>
              <a:rPr lang="el-GR" dirty="0">
                <a:latin typeface="Helvetica Neue Light"/>
                <a:ea typeface="Times New Roman" charset="0"/>
                <a:cs typeface="Helvetica Neue Light"/>
              </a:rPr>
              <a:t>κάθε βήμα </a:t>
            </a:r>
            <a:endParaRPr lang="en-US" sz="2400" dirty="0">
              <a:latin typeface="Helvetica Neue Light"/>
              <a:ea typeface="Times New Roman" charset="0"/>
              <a:cs typeface="Helvetica Neue Light"/>
            </a:endParaRP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6249924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Helvetica Neue Light"/>
              <a:cs typeface="Helvetica Neue Light"/>
            </a:endParaRPr>
          </a:p>
          <a:p>
            <a:pPr algn="ctr"/>
            <a:r>
              <a:rPr lang="en-US" sz="4000" dirty="0">
                <a:latin typeface="Helvetica Neue Light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cs typeface="Helvetica Neue Light"/>
              </a:rPr>
              <a:t>&gt; 1</a:t>
            </a:r>
          </a:p>
          <a:p>
            <a:pPr algn="ctr"/>
            <a:endParaRPr lang="en-US" dirty="0">
              <a:latin typeface="Helvetica Neue Light"/>
              <a:cs typeface="Helvetica Neue Light"/>
            </a:endParaRPr>
          </a:p>
          <a:p>
            <a:pPr algn="ctr"/>
            <a:r>
              <a:rPr lang="el-GR" dirty="0">
                <a:latin typeface="Helvetica Neue Light"/>
                <a:cs typeface="Helvetica Neue Light"/>
              </a:rPr>
              <a:t>Οι περιπτώσεις</a:t>
            </a:r>
            <a:r>
              <a:rPr lang="el-GR" b="1" dirty="0">
                <a:latin typeface="Helvetica Neue Light"/>
                <a:cs typeface="Helvetica Neue Light"/>
              </a:rPr>
              <a:t> αυξάνονται </a:t>
            </a:r>
            <a:endParaRPr lang="de-DE" b="1" dirty="0" smtClean="0">
              <a:latin typeface="Helvetica Neue Light"/>
              <a:cs typeface="Helvetica Neue Light"/>
            </a:endParaRPr>
          </a:p>
          <a:p>
            <a:pPr algn="ctr"/>
            <a:r>
              <a:rPr lang="el-GR" dirty="0" smtClean="0">
                <a:latin typeface="Helvetica Neue Light"/>
                <a:cs typeface="Helvetica Neue Light"/>
              </a:rPr>
              <a:t>σε </a:t>
            </a:r>
            <a:r>
              <a:rPr lang="el-GR" dirty="0">
                <a:latin typeface="Helvetica Neue Light"/>
                <a:cs typeface="Helvetica Neue Light"/>
              </a:rPr>
              <a:t>κάθε βήμα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3124134" y="5432953"/>
            <a:ext cx="1435389" cy="965200"/>
            <a:chOff x="1219200" y="5410200"/>
            <a:chExt cx="1862138" cy="1177925"/>
          </a:xfrm>
        </p:grpSpPr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>
              <a:off x="1447800" y="5867400"/>
              <a:ext cx="338138" cy="720725"/>
              <a:chOff x="609600" y="5486400"/>
              <a:chExt cx="609600" cy="12954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94"/>
            <p:cNvGrpSpPr>
              <a:grpSpLocks noChangeAspect="1"/>
            </p:cNvGrpSpPr>
            <p:nvPr/>
          </p:nvGrpSpPr>
          <p:grpSpPr bwMode="auto">
            <a:xfrm>
              <a:off x="1219200" y="5410200"/>
              <a:ext cx="338138" cy="720725"/>
              <a:chOff x="609600" y="5486400"/>
              <a:chExt cx="609600" cy="1295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101"/>
            <p:cNvGrpSpPr>
              <a:grpSpLocks noChangeAspect="1"/>
            </p:cNvGrpSpPr>
            <p:nvPr/>
          </p:nvGrpSpPr>
          <p:grpSpPr bwMode="auto">
            <a:xfrm>
              <a:off x="2743200" y="5638800"/>
              <a:ext cx="338138" cy="720725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>
              <a:off x="1828800" y="60960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81"/>
          <p:cNvGrpSpPr>
            <a:grpSpLocks/>
          </p:cNvGrpSpPr>
          <p:nvPr/>
        </p:nvGrpSpPr>
        <p:grpSpPr bwMode="auto">
          <a:xfrm>
            <a:off x="6556633" y="5532950"/>
            <a:ext cx="2878119" cy="965200"/>
            <a:chOff x="4953000" y="5410200"/>
            <a:chExt cx="3733800" cy="1177925"/>
          </a:xfrm>
        </p:grpSpPr>
        <p:grpSp>
          <p:nvGrpSpPr>
            <p:cNvPr id="45" name="Group 108"/>
            <p:cNvGrpSpPr>
              <a:grpSpLocks noChangeAspect="1"/>
            </p:cNvGrpSpPr>
            <p:nvPr/>
          </p:nvGrpSpPr>
          <p:grpSpPr bwMode="auto">
            <a:xfrm>
              <a:off x="4953000" y="5562600"/>
              <a:ext cx="338138" cy="720725"/>
              <a:chOff x="609600" y="5486400"/>
              <a:chExt cx="609600" cy="1295400"/>
            </a:xfrm>
          </p:grpSpPr>
          <p:sp>
            <p:nvSpPr>
              <p:cNvPr id="90" name="Rounded Rectangle 89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115"/>
            <p:cNvGrpSpPr>
              <a:grpSpLocks noChangeAspect="1"/>
            </p:cNvGrpSpPr>
            <p:nvPr/>
          </p:nvGrpSpPr>
          <p:grpSpPr bwMode="auto">
            <a:xfrm>
              <a:off x="6324600" y="5867400"/>
              <a:ext cx="338138" cy="720725"/>
              <a:chOff x="609600" y="5486400"/>
              <a:chExt cx="609600" cy="1295400"/>
            </a:xfrm>
          </p:grpSpPr>
          <p:sp>
            <p:nvSpPr>
              <p:cNvPr id="84" name="Rounded Rectangle 83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85" name="Oval 84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122"/>
            <p:cNvGrpSpPr>
              <a:grpSpLocks noChangeAspect="1"/>
            </p:cNvGrpSpPr>
            <p:nvPr/>
          </p:nvGrpSpPr>
          <p:grpSpPr bwMode="auto">
            <a:xfrm>
              <a:off x="6096000" y="5410200"/>
              <a:ext cx="338138" cy="720725"/>
              <a:chOff x="609600" y="5486400"/>
              <a:chExt cx="609600" cy="12954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79" name="Oval 7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129"/>
            <p:cNvGrpSpPr>
              <a:grpSpLocks noChangeAspect="1"/>
            </p:cNvGrpSpPr>
            <p:nvPr/>
          </p:nvGrpSpPr>
          <p:grpSpPr bwMode="auto">
            <a:xfrm>
              <a:off x="8348663" y="5867400"/>
              <a:ext cx="338137" cy="720725"/>
              <a:chOff x="609600" y="5486400"/>
              <a:chExt cx="609600" cy="1295400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136"/>
            <p:cNvGrpSpPr>
              <a:grpSpLocks noChangeAspect="1"/>
            </p:cNvGrpSpPr>
            <p:nvPr/>
          </p:nvGrpSpPr>
          <p:grpSpPr bwMode="auto">
            <a:xfrm>
              <a:off x="7586663" y="5486400"/>
              <a:ext cx="338137" cy="720725"/>
              <a:chOff x="609600" y="5486400"/>
              <a:chExt cx="609600" cy="1295400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143"/>
            <p:cNvGrpSpPr>
              <a:grpSpLocks noChangeAspect="1"/>
            </p:cNvGrpSpPr>
            <p:nvPr/>
          </p:nvGrpSpPr>
          <p:grpSpPr bwMode="auto">
            <a:xfrm>
              <a:off x="7891463" y="5867400"/>
              <a:ext cx="338137" cy="720725"/>
              <a:chOff x="609600" y="5486400"/>
              <a:chExt cx="609600" cy="1295400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150"/>
            <p:cNvGrpSpPr>
              <a:grpSpLocks noChangeAspect="1"/>
            </p:cNvGrpSpPr>
            <p:nvPr/>
          </p:nvGrpSpPr>
          <p:grpSpPr bwMode="auto">
            <a:xfrm>
              <a:off x="8120063" y="5410200"/>
              <a:ext cx="338137" cy="720725"/>
              <a:chOff x="609600" y="5486400"/>
              <a:chExt cx="609600" cy="1295400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Arrow Connector 51"/>
            <p:cNvCxnSpPr/>
            <p:nvPr/>
          </p:nvCxnSpPr>
          <p:spPr>
            <a:xfrm>
              <a:off x="6705600" y="59436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334000" y="59436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l-GR" sz="3000" b="1" dirty="0">
                <a:solidFill>
                  <a:schemeClr val="tx2"/>
                </a:solidFill>
                <a:latin typeface="Helvetica Neue"/>
                <a:cs typeface="Helvetica Neue"/>
              </a:rPr>
              <a:t>Αριθμός αναπαραγωγής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97" name="Picture 96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102" name="TextBox 10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|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Τεύχος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λοκ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ίρι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0" y="6213560"/>
            <a:ext cx="12115800" cy="63094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Υποστηρικτικό υλικό για: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de-DE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	</a:t>
            </a:r>
            <a:r>
              <a:rPr lang="el-GR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(2017) 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 dynamics: understanding the spread of diseases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. </a:t>
            </a:r>
            <a:r>
              <a:rPr lang="el-GR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 </a:t>
            </a:r>
            <a:r>
              <a:rPr lang="el-GR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52-56.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408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|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Τεύχος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λοκ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ίρι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0" y="6213560"/>
            <a:ext cx="121158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Υποστηρικτικό υλικό για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r>
              <a:rPr lang="de-DE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/>
            </a:r>
            <a:br>
              <a:rPr lang="de-DE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</a:br>
            <a:r>
              <a:rPr lang="el-GR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A et al. (2017) 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 dynamics: understanding the spread of diseases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. </a:t>
            </a:r>
            <a:r>
              <a:rPr lang="el-GR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 </a:t>
            </a:r>
            <a:r>
              <a:rPr lang="el-GR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52-56.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|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Τεύχος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λοκ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ίρι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0" y="6213560"/>
            <a:ext cx="12115800" cy="53860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Υποστηρικτικό υλικό για: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de-DE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	</a:t>
            </a:r>
            <a:r>
              <a:rPr lang="el-GR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A et al. (2017) 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 dynamics: understanding the spread of </a:t>
            </a:r>
            <a:r>
              <a:rPr lang="en-US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diseases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. </a:t>
            </a:r>
            <a:r>
              <a:rPr lang="el-GR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 </a:t>
            </a:r>
            <a:r>
              <a:rPr lang="el-GR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52-56.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616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|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Τεύχος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λοκ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ίρι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68" name="Rectangle 67"/>
          <p:cNvSpPr/>
          <p:nvPr/>
        </p:nvSpPr>
        <p:spPr>
          <a:xfrm>
            <a:off x="0" y="6213560"/>
            <a:ext cx="12115800" cy="63094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Υποστηρικτικό υλικό για: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de-DE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	</a:t>
            </a:r>
            <a:r>
              <a:rPr lang="el-GR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(2017) 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 dynamics: understanding the spread of diseases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. </a:t>
            </a:r>
            <a:r>
              <a:rPr lang="el-GR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 </a:t>
            </a:r>
            <a:r>
              <a:rPr lang="el-GR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52-56.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4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|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Τεύχος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λοκ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ίρι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2017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116" name="Rectangle 115"/>
          <p:cNvSpPr/>
          <p:nvPr/>
        </p:nvSpPr>
        <p:spPr>
          <a:xfrm>
            <a:off x="0" y="6213560"/>
            <a:ext cx="121158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Υποστηρικτικό υλικό για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r>
              <a:rPr lang="de-DE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/>
            </a:r>
            <a:br>
              <a:rPr lang="de-DE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</a:br>
            <a:r>
              <a:rPr lang="el-GR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A et al. (2017) 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 dynamics: understanding the spread of diseases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. </a:t>
            </a:r>
            <a:r>
              <a:rPr lang="el-GR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 </a:t>
            </a:r>
            <a:r>
              <a:rPr lang="el-GR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52-56.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0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293" name="Group 480"/>
          <p:cNvGrpSpPr>
            <a:grpSpLocks/>
          </p:cNvGrpSpPr>
          <p:nvPr/>
        </p:nvGrpSpPr>
        <p:grpSpPr bwMode="auto">
          <a:xfrm>
            <a:off x="4207670" y="2590800"/>
            <a:ext cx="2819400" cy="4038600"/>
            <a:chOff x="2971800" y="2590800"/>
            <a:chExt cx="2819400" cy="4038600"/>
          </a:xfrm>
        </p:grpSpPr>
        <p:grpSp>
          <p:nvGrpSpPr>
            <p:cNvPr id="294" name="Group 487"/>
            <p:cNvGrpSpPr>
              <a:grpSpLocks/>
            </p:cNvGrpSpPr>
            <p:nvPr/>
          </p:nvGrpSpPr>
          <p:grpSpPr bwMode="auto">
            <a:xfrm>
              <a:off x="3657600" y="2590800"/>
              <a:ext cx="609600" cy="1295400"/>
              <a:chOff x="609600" y="5486400"/>
              <a:chExt cx="609600" cy="1295400"/>
            </a:xfrm>
          </p:grpSpPr>
          <p:sp>
            <p:nvSpPr>
              <p:cNvPr id="401" name="Rounded Rectangle 4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03" name="Straight Connector 4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494"/>
            <p:cNvGrpSpPr>
              <a:grpSpLocks/>
            </p:cNvGrpSpPr>
            <p:nvPr/>
          </p:nvGrpSpPr>
          <p:grpSpPr bwMode="auto">
            <a:xfrm>
              <a:off x="3048000" y="2895600"/>
              <a:ext cx="609600" cy="1295400"/>
              <a:chOff x="609600" y="5486400"/>
              <a:chExt cx="609600" cy="1295400"/>
            </a:xfrm>
          </p:grpSpPr>
          <p:sp>
            <p:nvSpPr>
              <p:cNvPr id="395" name="Rounded Rectangle 39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7" name="Straight Connector 39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501"/>
            <p:cNvGrpSpPr>
              <a:grpSpLocks/>
            </p:cNvGrpSpPr>
            <p:nvPr/>
          </p:nvGrpSpPr>
          <p:grpSpPr bwMode="auto">
            <a:xfrm>
              <a:off x="3962400" y="3276600"/>
              <a:ext cx="609600" cy="1295400"/>
              <a:chOff x="609600" y="5486400"/>
              <a:chExt cx="609600" cy="1295400"/>
            </a:xfrm>
          </p:grpSpPr>
          <p:sp>
            <p:nvSpPr>
              <p:cNvPr id="389" name="Rounded Rectangle 38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1" name="Straight Connector 39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Group 508"/>
            <p:cNvGrpSpPr>
              <a:grpSpLocks/>
            </p:cNvGrpSpPr>
            <p:nvPr/>
          </p:nvGrpSpPr>
          <p:grpSpPr bwMode="auto">
            <a:xfrm>
              <a:off x="4343400" y="2590800"/>
              <a:ext cx="609600" cy="1295400"/>
              <a:chOff x="609600" y="5486400"/>
              <a:chExt cx="609600" cy="1295400"/>
            </a:xfrm>
          </p:grpSpPr>
          <p:sp>
            <p:nvSpPr>
              <p:cNvPr id="383" name="Rounded Rectangle 38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515"/>
            <p:cNvGrpSpPr>
              <a:grpSpLocks/>
            </p:cNvGrpSpPr>
            <p:nvPr/>
          </p:nvGrpSpPr>
          <p:grpSpPr bwMode="auto">
            <a:xfrm>
              <a:off x="3429000" y="3657600"/>
              <a:ext cx="609600" cy="1295400"/>
              <a:chOff x="609600" y="5486400"/>
              <a:chExt cx="609600" cy="1295400"/>
            </a:xfrm>
          </p:grpSpPr>
          <p:sp>
            <p:nvSpPr>
              <p:cNvPr id="377" name="Rounded Rectangle 37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9" name="Straight Connector 37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522"/>
            <p:cNvGrpSpPr>
              <a:grpSpLocks/>
            </p:cNvGrpSpPr>
            <p:nvPr/>
          </p:nvGrpSpPr>
          <p:grpSpPr bwMode="auto">
            <a:xfrm>
              <a:off x="2971800" y="4114800"/>
              <a:ext cx="609600" cy="1295400"/>
              <a:chOff x="609600" y="5486400"/>
              <a:chExt cx="609600" cy="1295400"/>
            </a:xfrm>
          </p:grpSpPr>
          <p:sp>
            <p:nvSpPr>
              <p:cNvPr id="371" name="Rounded Rectangle 37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3" name="Straight Connector 37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0" name="Group 529"/>
            <p:cNvGrpSpPr>
              <a:grpSpLocks/>
            </p:cNvGrpSpPr>
            <p:nvPr/>
          </p:nvGrpSpPr>
          <p:grpSpPr bwMode="auto">
            <a:xfrm>
              <a:off x="3886200" y="4419600"/>
              <a:ext cx="609600" cy="1295400"/>
              <a:chOff x="609600" y="5486400"/>
              <a:chExt cx="609600" cy="1295400"/>
            </a:xfrm>
          </p:grpSpPr>
          <p:sp>
            <p:nvSpPr>
              <p:cNvPr id="365" name="Rounded Rectangle 36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536"/>
            <p:cNvGrpSpPr>
              <a:grpSpLocks/>
            </p:cNvGrpSpPr>
            <p:nvPr/>
          </p:nvGrpSpPr>
          <p:grpSpPr bwMode="auto">
            <a:xfrm>
              <a:off x="4495800" y="3733800"/>
              <a:ext cx="609600" cy="1295400"/>
              <a:chOff x="609600" y="5486400"/>
              <a:chExt cx="609600" cy="1295400"/>
            </a:xfrm>
          </p:grpSpPr>
          <p:sp>
            <p:nvSpPr>
              <p:cNvPr id="359" name="Rounded Rectangle 3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1" name="Straight Connector 3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543"/>
            <p:cNvGrpSpPr>
              <a:grpSpLocks/>
            </p:cNvGrpSpPr>
            <p:nvPr/>
          </p:nvGrpSpPr>
          <p:grpSpPr bwMode="auto">
            <a:xfrm>
              <a:off x="4724400" y="3048000"/>
              <a:ext cx="609600" cy="1295400"/>
              <a:chOff x="609600" y="5486400"/>
              <a:chExt cx="609600" cy="1295400"/>
            </a:xfrm>
          </p:grpSpPr>
          <p:sp>
            <p:nvSpPr>
              <p:cNvPr id="353" name="Rounded Rectangle 3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54" name="Oval 3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55" name="Straight Connector 3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550"/>
            <p:cNvGrpSpPr>
              <a:grpSpLocks/>
            </p:cNvGrpSpPr>
            <p:nvPr/>
          </p:nvGrpSpPr>
          <p:grpSpPr bwMode="auto">
            <a:xfrm>
              <a:off x="4343400" y="3886200"/>
              <a:ext cx="609600" cy="1295400"/>
              <a:chOff x="609600" y="5486400"/>
              <a:chExt cx="609600" cy="1295400"/>
            </a:xfrm>
          </p:grpSpPr>
          <p:sp>
            <p:nvSpPr>
              <p:cNvPr id="347" name="Rounded Rectangle 3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8" name="Oval 3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557"/>
            <p:cNvGrpSpPr>
              <a:grpSpLocks/>
            </p:cNvGrpSpPr>
            <p:nvPr/>
          </p:nvGrpSpPr>
          <p:grpSpPr bwMode="auto">
            <a:xfrm>
              <a:off x="4876800" y="4724400"/>
              <a:ext cx="609600" cy="1295400"/>
              <a:chOff x="609600" y="5486400"/>
              <a:chExt cx="609600" cy="1295400"/>
            </a:xfrm>
          </p:grpSpPr>
          <p:sp>
            <p:nvSpPr>
              <p:cNvPr id="341" name="Rounded Rectangle 3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2" name="Oval 3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3" name="Straight Connector 3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564"/>
            <p:cNvGrpSpPr>
              <a:grpSpLocks/>
            </p:cNvGrpSpPr>
            <p:nvPr/>
          </p:nvGrpSpPr>
          <p:grpSpPr bwMode="auto">
            <a:xfrm>
              <a:off x="5105400" y="3657600"/>
              <a:ext cx="609600" cy="1295400"/>
              <a:chOff x="609600" y="5486400"/>
              <a:chExt cx="609600" cy="1295400"/>
            </a:xfrm>
          </p:grpSpPr>
          <p:sp>
            <p:nvSpPr>
              <p:cNvPr id="335" name="Rounded Rectangle 3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6" name="Oval 3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7" name="Straight Connector 3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Group 571"/>
            <p:cNvGrpSpPr>
              <a:grpSpLocks/>
            </p:cNvGrpSpPr>
            <p:nvPr/>
          </p:nvGrpSpPr>
          <p:grpSpPr bwMode="auto">
            <a:xfrm>
              <a:off x="3657600" y="5334000"/>
              <a:ext cx="609600" cy="1295400"/>
              <a:chOff x="609600" y="5486400"/>
              <a:chExt cx="609600" cy="1295400"/>
            </a:xfrm>
          </p:grpSpPr>
          <p:sp>
            <p:nvSpPr>
              <p:cNvPr id="329" name="Rounded Rectangle 3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0" name="Oval 3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1" name="Straight Connector 3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oup 578"/>
            <p:cNvGrpSpPr>
              <a:grpSpLocks/>
            </p:cNvGrpSpPr>
            <p:nvPr/>
          </p:nvGrpSpPr>
          <p:grpSpPr bwMode="auto">
            <a:xfrm>
              <a:off x="3200400" y="5029200"/>
              <a:ext cx="609600" cy="1295400"/>
              <a:chOff x="609600" y="5486400"/>
              <a:chExt cx="609600" cy="1295400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24" name="Oval 3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25" name="Straight Connector 3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585"/>
            <p:cNvGrpSpPr>
              <a:grpSpLocks/>
            </p:cNvGrpSpPr>
            <p:nvPr/>
          </p:nvGrpSpPr>
          <p:grpSpPr bwMode="auto">
            <a:xfrm>
              <a:off x="4343400" y="5257800"/>
              <a:ext cx="609600" cy="1295400"/>
              <a:chOff x="609600" y="5486400"/>
              <a:chExt cx="609600" cy="1295400"/>
            </a:xfrm>
          </p:grpSpPr>
          <p:sp>
            <p:nvSpPr>
              <p:cNvPr id="317" name="Rounded Rectangle 3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8" name="Oval 3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9" name="Straight Connector 3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oup 592"/>
            <p:cNvGrpSpPr>
              <a:grpSpLocks/>
            </p:cNvGrpSpPr>
            <p:nvPr/>
          </p:nvGrpSpPr>
          <p:grpSpPr bwMode="auto">
            <a:xfrm>
              <a:off x="5181600" y="5334000"/>
              <a:ext cx="609600" cy="1295400"/>
              <a:chOff x="609600" y="5486400"/>
              <a:chExt cx="609600" cy="1295400"/>
            </a:xfrm>
          </p:grpSpPr>
          <p:sp>
            <p:nvSpPr>
              <p:cNvPr id="311" name="Rounded Rectangle 31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2" name="Oval 31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0" name="Text Box 368"/>
            <p:cNvSpPr txBox="1">
              <a:spLocks noChangeArrowheads="1"/>
            </p:cNvSpPr>
            <p:nvPr/>
          </p:nvSpPr>
          <p:spPr bwMode="auto">
            <a:xfrm>
              <a:off x="4267200" y="41910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16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229" name="TextBox 228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|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Τεύχος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λοκ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ίρι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230" name="Rectangle 229"/>
          <p:cNvSpPr/>
          <p:nvPr/>
        </p:nvSpPr>
        <p:spPr>
          <a:xfrm>
            <a:off x="0" y="6304002"/>
            <a:ext cx="121158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Υποστηρικτικό υλικό για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r>
              <a:rPr lang="de-DE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/>
            </a:r>
            <a:br>
              <a:rPr lang="de-DE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</a:br>
            <a:r>
              <a:rPr lang="el-GR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A et al. (2017) 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 dynamics: understanding the spread of diseases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. </a:t>
            </a:r>
            <a:r>
              <a:rPr lang="el-GR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 </a:t>
            </a:r>
            <a:r>
              <a:rPr lang="el-GR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52-56.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7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67" name="Group 487"/>
          <p:cNvGrpSpPr>
            <a:grpSpLocks/>
          </p:cNvGrpSpPr>
          <p:nvPr/>
        </p:nvGrpSpPr>
        <p:grpSpPr bwMode="auto">
          <a:xfrm>
            <a:off x="7179469" y="228600"/>
            <a:ext cx="3200400" cy="6096000"/>
            <a:chOff x="5943600" y="228600"/>
            <a:chExt cx="3200400" cy="6096000"/>
          </a:xfrm>
        </p:grpSpPr>
        <p:grpSp>
          <p:nvGrpSpPr>
            <p:cNvPr id="68" name="Group 599"/>
            <p:cNvGrpSpPr>
              <a:grpSpLocks/>
            </p:cNvGrpSpPr>
            <p:nvPr/>
          </p:nvGrpSpPr>
          <p:grpSpPr bwMode="auto">
            <a:xfrm>
              <a:off x="6629400" y="381000"/>
              <a:ext cx="609600" cy="1295400"/>
              <a:chOff x="609600" y="5486400"/>
              <a:chExt cx="609600" cy="1295400"/>
            </a:xfrm>
          </p:grpSpPr>
          <p:sp>
            <p:nvSpPr>
              <p:cNvPr id="287" name="Rounded Rectangle 28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88" name="Oval 28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9" name="Straight Connector 28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06"/>
            <p:cNvGrpSpPr>
              <a:grpSpLocks/>
            </p:cNvGrpSpPr>
            <p:nvPr/>
          </p:nvGrpSpPr>
          <p:grpSpPr bwMode="auto">
            <a:xfrm>
              <a:off x="6019800" y="533400"/>
              <a:ext cx="609600" cy="1295400"/>
              <a:chOff x="609600" y="5486400"/>
              <a:chExt cx="609600" cy="1295400"/>
            </a:xfrm>
          </p:grpSpPr>
          <p:sp>
            <p:nvSpPr>
              <p:cNvPr id="281" name="Rounded Rectangle 28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82" name="Oval 28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3" name="Straight Connector 28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13"/>
            <p:cNvGrpSpPr>
              <a:grpSpLocks/>
            </p:cNvGrpSpPr>
            <p:nvPr/>
          </p:nvGrpSpPr>
          <p:grpSpPr bwMode="auto">
            <a:xfrm>
              <a:off x="6934200" y="914400"/>
              <a:ext cx="609600" cy="1295400"/>
              <a:chOff x="609600" y="5486400"/>
              <a:chExt cx="609600" cy="1295400"/>
            </a:xfrm>
          </p:grpSpPr>
          <p:sp>
            <p:nvSpPr>
              <p:cNvPr id="275" name="Rounded Rectangle 27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6" name="Oval 27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77" name="Straight Connector 27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620"/>
            <p:cNvGrpSpPr>
              <a:grpSpLocks/>
            </p:cNvGrpSpPr>
            <p:nvPr/>
          </p:nvGrpSpPr>
          <p:grpSpPr bwMode="auto">
            <a:xfrm>
              <a:off x="7162800" y="228600"/>
              <a:ext cx="609600" cy="1295400"/>
              <a:chOff x="609600" y="5486400"/>
              <a:chExt cx="609600" cy="1295400"/>
            </a:xfrm>
          </p:grpSpPr>
          <p:sp>
            <p:nvSpPr>
              <p:cNvPr id="269" name="Rounded Rectangle 26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0" name="Oval 26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71" name="Straight Connector 27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627"/>
            <p:cNvGrpSpPr>
              <a:grpSpLocks/>
            </p:cNvGrpSpPr>
            <p:nvPr/>
          </p:nvGrpSpPr>
          <p:grpSpPr bwMode="auto">
            <a:xfrm>
              <a:off x="6400800" y="1295400"/>
              <a:ext cx="609600" cy="1295400"/>
              <a:chOff x="609600" y="5486400"/>
              <a:chExt cx="609600" cy="1295400"/>
            </a:xfrm>
          </p:grpSpPr>
          <p:sp>
            <p:nvSpPr>
              <p:cNvPr id="263" name="Rounded Rectangle 26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64" name="Oval 26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65" name="Straight Connector 26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634"/>
            <p:cNvGrpSpPr>
              <a:grpSpLocks/>
            </p:cNvGrpSpPr>
            <p:nvPr/>
          </p:nvGrpSpPr>
          <p:grpSpPr bwMode="auto">
            <a:xfrm>
              <a:off x="5943600" y="1752600"/>
              <a:ext cx="609600" cy="1295400"/>
              <a:chOff x="609600" y="5486400"/>
              <a:chExt cx="609600" cy="1295400"/>
            </a:xfrm>
          </p:grpSpPr>
          <p:sp>
            <p:nvSpPr>
              <p:cNvPr id="257" name="Rounded Rectangle 25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58" name="Oval 25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59" name="Straight Connector 25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641"/>
            <p:cNvGrpSpPr>
              <a:grpSpLocks/>
            </p:cNvGrpSpPr>
            <p:nvPr/>
          </p:nvGrpSpPr>
          <p:grpSpPr bwMode="auto">
            <a:xfrm>
              <a:off x="6858000" y="2057400"/>
              <a:ext cx="609600" cy="1295400"/>
              <a:chOff x="609600" y="5486400"/>
              <a:chExt cx="609600" cy="1295400"/>
            </a:xfrm>
          </p:grpSpPr>
          <p:sp>
            <p:nvSpPr>
              <p:cNvPr id="251" name="Rounded Rectangle 25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52" name="Oval 25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53" name="Straight Connector 25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648"/>
            <p:cNvGrpSpPr>
              <a:grpSpLocks/>
            </p:cNvGrpSpPr>
            <p:nvPr/>
          </p:nvGrpSpPr>
          <p:grpSpPr bwMode="auto">
            <a:xfrm>
              <a:off x="7543800" y="1295400"/>
              <a:ext cx="609600" cy="1295400"/>
              <a:chOff x="609600" y="5486400"/>
              <a:chExt cx="609600" cy="1295400"/>
            </a:xfrm>
          </p:grpSpPr>
          <p:sp>
            <p:nvSpPr>
              <p:cNvPr id="245" name="Rounded Rectangle 24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46" name="Oval 24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47" name="Straight Connector 24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655"/>
            <p:cNvGrpSpPr>
              <a:grpSpLocks/>
            </p:cNvGrpSpPr>
            <p:nvPr/>
          </p:nvGrpSpPr>
          <p:grpSpPr bwMode="auto">
            <a:xfrm>
              <a:off x="7620000" y="228600"/>
              <a:ext cx="609600" cy="1295400"/>
              <a:chOff x="609600" y="5486400"/>
              <a:chExt cx="609600" cy="1295400"/>
            </a:xfrm>
          </p:grpSpPr>
          <p:sp>
            <p:nvSpPr>
              <p:cNvPr id="239" name="Rounded Rectangle 23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40" name="Oval 23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41" name="Straight Connector 24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662"/>
            <p:cNvGrpSpPr>
              <a:grpSpLocks/>
            </p:cNvGrpSpPr>
            <p:nvPr/>
          </p:nvGrpSpPr>
          <p:grpSpPr bwMode="auto">
            <a:xfrm>
              <a:off x="7315200" y="1524000"/>
              <a:ext cx="609600" cy="1295400"/>
              <a:chOff x="609600" y="5486400"/>
              <a:chExt cx="609600" cy="1295400"/>
            </a:xfrm>
          </p:grpSpPr>
          <p:sp>
            <p:nvSpPr>
              <p:cNvPr id="233" name="Rounded Rectangle 23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34" name="Oval 23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35" name="Straight Connector 23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669"/>
            <p:cNvGrpSpPr>
              <a:grpSpLocks/>
            </p:cNvGrpSpPr>
            <p:nvPr/>
          </p:nvGrpSpPr>
          <p:grpSpPr bwMode="auto">
            <a:xfrm>
              <a:off x="7848600" y="2362200"/>
              <a:ext cx="609600" cy="1295400"/>
              <a:chOff x="609600" y="5486400"/>
              <a:chExt cx="609600" cy="1295400"/>
            </a:xfrm>
          </p:grpSpPr>
          <p:sp>
            <p:nvSpPr>
              <p:cNvPr id="227" name="Rounded Rectangle 22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28" name="Oval 22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9" name="Straight Connector 22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676"/>
            <p:cNvGrpSpPr>
              <a:grpSpLocks/>
            </p:cNvGrpSpPr>
            <p:nvPr/>
          </p:nvGrpSpPr>
          <p:grpSpPr bwMode="auto">
            <a:xfrm>
              <a:off x="8077200" y="1295400"/>
              <a:ext cx="609600" cy="1295400"/>
              <a:chOff x="609600" y="5486400"/>
              <a:chExt cx="609600" cy="1295400"/>
            </a:xfrm>
          </p:grpSpPr>
          <p:sp>
            <p:nvSpPr>
              <p:cNvPr id="221" name="Rounded Rectangle 22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22" name="Oval 22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3" name="Straight Connector 22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683"/>
            <p:cNvGrpSpPr>
              <a:grpSpLocks/>
            </p:cNvGrpSpPr>
            <p:nvPr/>
          </p:nvGrpSpPr>
          <p:grpSpPr bwMode="auto">
            <a:xfrm>
              <a:off x="6629400" y="2971800"/>
              <a:ext cx="609600" cy="1295400"/>
              <a:chOff x="609600" y="5486400"/>
              <a:chExt cx="609600" cy="1295400"/>
            </a:xfrm>
          </p:grpSpPr>
          <p:sp>
            <p:nvSpPr>
              <p:cNvPr id="215" name="Rounded Rectangle 21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6" name="Oval 21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17" name="Straight Connector 21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690"/>
            <p:cNvGrpSpPr>
              <a:grpSpLocks/>
            </p:cNvGrpSpPr>
            <p:nvPr/>
          </p:nvGrpSpPr>
          <p:grpSpPr bwMode="auto">
            <a:xfrm>
              <a:off x="6172200" y="2667000"/>
              <a:ext cx="609600" cy="1295400"/>
              <a:chOff x="609600" y="5486400"/>
              <a:chExt cx="609600" cy="1295400"/>
            </a:xfrm>
          </p:grpSpPr>
          <p:sp>
            <p:nvSpPr>
              <p:cNvPr id="209" name="Rounded Rectangle 20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0" name="Oval 20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11" name="Straight Connector 21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697"/>
            <p:cNvGrpSpPr>
              <a:grpSpLocks/>
            </p:cNvGrpSpPr>
            <p:nvPr/>
          </p:nvGrpSpPr>
          <p:grpSpPr bwMode="auto">
            <a:xfrm>
              <a:off x="7315200" y="2895600"/>
              <a:ext cx="609600" cy="1295400"/>
              <a:chOff x="609600" y="5486400"/>
              <a:chExt cx="609600" cy="1295400"/>
            </a:xfrm>
          </p:grpSpPr>
          <p:sp>
            <p:nvSpPr>
              <p:cNvPr id="203" name="Rounded Rectangle 20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04" name="Oval 20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05" name="Straight Connector 20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704"/>
            <p:cNvGrpSpPr>
              <a:grpSpLocks/>
            </p:cNvGrpSpPr>
            <p:nvPr/>
          </p:nvGrpSpPr>
          <p:grpSpPr bwMode="auto">
            <a:xfrm>
              <a:off x="8153400" y="2971800"/>
              <a:ext cx="609600" cy="1295400"/>
              <a:chOff x="609600" y="5486400"/>
              <a:chExt cx="609600" cy="1295400"/>
            </a:xfrm>
          </p:grpSpPr>
          <p:sp>
            <p:nvSpPr>
              <p:cNvPr id="197" name="Rounded Rectangle 19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98" name="Oval 19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99" name="Straight Connector 19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711"/>
            <p:cNvGrpSpPr>
              <a:grpSpLocks/>
            </p:cNvGrpSpPr>
            <p:nvPr/>
          </p:nvGrpSpPr>
          <p:grpSpPr bwMode="auto">
            <a:xfrm>
              <a:off x="8534400" y="1219200"/>
              <a:ext cx="609600" cy="1295400"/>
              <a:chOff x="609600" y="5486400"/>
              <a:chExt cx="609600" cy="1295400"/>
            </a:xfrm>
          </p:grpSpPr>
          <p:sp>
            <p:nvSpPr>
              <p:cNvPr id="191" name="Rounded Rectangle 19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92" name="Oval 19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93" name="Straight Connector 19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718"/>
            <p:cNvGrpSpPr>
              <a:grpSpLocks/>
            </p:cNvGrpSpPr>
            <p:nvPr/>
          </p:nvGrpSpPr>
          <p:grpSpPr bwMode="auto">
            <a:xfrm>
              <a:off x="5943600" y="2971800"/>
              <a:ext cx="609600" cy="1295400"/>
              <a:chOff x="609600" y="5486400"/>
              <a:chExt cx="609600" cy="1295400"/>
            </a:xfrm>
          </p:grpSpPr>
          <p:sp>
            <p:nvSpPr>
              <p:cNvPr id="185" name="Rounded Rectangle 18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86" name="Oval 18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87" name="Straight Connector 18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725"/>
            <p:cNvGrpSpPr>
              <a:grpSpLocks/>
            </p:cNvGrpSpPr>
            <p:nvPr/>
          </p:nvGrpSpPr>
          <p:grpSpPr bwMode="auto">
            <a:xfrm>
              <a:off x="8534400" y="3581400"/>
              <a:ext cx="609600" cy="1295400"/>
              <a:chOff x="609600" y="5486400"/>
              <a:chExt cx="609600" cy="1295400"/>
            </a:xfrm>
          </p:grpSpPr>
          <p:sp>
            <p:nvSpPr>
              <p:cNvPr id="179" name="Rounded Rectangle 17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80" name="Oval 17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81" name="Straight Connector 18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732"/>
            <p:cNvGrpSpPr>
              <a:grpSpLocks/>
            </p:cNvGrpSpPr>
            <p:nvPr/>
          </p:nvGrpSpPr>
          <p:grpSpPr bwMode="auto">
            <a:xfrm>
              <a:off x="7162800" y="2667000"/>
              <a:ext cx="609600" cy="1295400"/>
              <a:chOff x="609600" y="5486400"/>
              <a:chExt cx="609600" cy="1295400"/>
            </a:xfrm>
          </p:grpSpPr>
          <p:sp>
            <p:nvSpPr>
              <p:cNvPr id="173" name="Rounded Rectangle 17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74" name="Oval 17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75" name="Straight Connector 17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739"/>
            <p:cNvGrpSpPr>
              <a:grpSpLocks/>
            </p:cNvGrpSpPr>
            <p:nvPr/>
          </p:nvGrpSpPr>
          <p:grpSpPr bwMode="auto">
            <a:xfrm>
              <a:off x="6324600" y="3733800"/>
              <a:ext cx="609600" cy="1295400"/>
              <a:chOff x="609600" y="5486400"/>
              <a:chExt cx="609600" cy="1295400"/>
            </a:xfrm>
          </p:grpSpPr>
          <p:sp>
            <p:nvSpPr>
              <p:cNvPr id="167" name="Rounded Rectangle 16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68" name="Oval 16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69" name="Straight Connector 16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746"/>
            <p:cNvGrpSpPr>
              <a:grpSpLocks/>
            </p:cNvGrpSpPr>
            <p:nvPr/>
          </p:nvGrpSpPr>
          <p:grpSpPr bwMode="auto">
            <a:xfrm>
              <a:off x="6858000" y="3810000"/>
              <a:ext cx="609600" cy="1295400"/>
              <a:chOff x="609600" y="5486400"/>
              <a:chExt cx="609600" cy="1295400"/>
            </a:xfrm>
          </p:grpSpPr>
          <p:sp>
            <p:nvSpPr>
              <p:cNvPr id="161" name="Rounded Rectangle 1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62" name="Oval 1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63" name="Straight Connector 1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753"/>
            <p:cNvGrpSpPr>
              <a:grpSpLocks/>
            </p:cNvGrpSpPr>
            <p:nvPr/>
          </p:nvGrpSpPr>
          <p:grpSpPr bwMode="auto">
            <a:xfrm>
              <a:off x="6781800" y="4495800"/>
              <a:ext cx="609600" cy="1295400"/>
              <a:chOff x="609600" y="5486400"/>
              <a:chExt cx="609600" cy="1295400"/>
            </a:xfrm>
          </p:grpSpPr>
          <p:sp>
            <p:nvSpPr>
              <p:cNvPr id="155" name="Rounded Rectangle 1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56" name="Oval 1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760"/>
            <p:cNvGrpSpPr>
              <a:grpSpLocks/>
            </p:cNvGrpSpPr>
            <p:nvPr/>
          </p:nvGrpSpPr>
          <p:grpSpPr bwMode="auto">
            <a:xfrm>
              <a:off x="7543800" y="3810000"/>
              <a:ext cx="609600" cy="1295400"/>
              <a:chOff x="609600" y="5486400"/>
              <a:chExt cx="609600" cy="1295400"/>
            </a:xfrm>
          </p:grpSpPr>
          <p:sp>
            <p:nvSpPr>
              <p:cNvPr id="149" name="Rounded Rectangle 1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767"/>
            <p:cNvGrpSpPr>
              <a:grpSpLocks/>
            </p:cNvGrpSpPr>
            <p:nvPr/>
          </p:nvGrpSpPr>
          <p:grpSpPr bwMode="auto">
            <a:xfrm>
              <a:off x="8382000" y="2362200"/>
              <a:ext cx="609600" cy="1295400"/>
              <a:chOff x="609600" y="5486400"/>
              <a:chExt cx="609600" cy="1295400"/>
            </a:xfrm>
          </p:grpSpPr>
          <p:sp>
            <p:nvSpPr>
              <p:cNvPr id="143" name="Rounded Rectangle 1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44" name="Oval 1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774"/>
            <p:cNvGrpSpPr>
              <a:grpSpLocks/>
            </p:cNvGrpSpPr>
            <p:nvPr/>
          </p:nvGrpSpPr>
          <p:grpSpPr bwMode="auto">
            <a:xfrm>
              <a:off x="7239000" y="3962400"/>
              <a:ext cx="609600" cy="1295400"/>
              <a:chOff x="609600" y="5486400"/>
              <a:chExt cx="609600" cy="1295400"/>
            </a:xfrm>
          </p:grpSpPr>
          <p:sp>
            <p:nvSpPr>
              <p:cNvPr id="137" name="Rounded Rectangle 13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38" name="Oval 13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39" name="Straight Connector 13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781"/>
            <p:cNvGrpSpPr>
              <a:grpSpLocks/>
            </p:cNvGrpSpPr>
            <p:nvPr/>
          </p:nvGrpSpPr>
          <p:grpSpPr bwMode="auto">
            <a:xfrm>
              <a:off x="7772400" y="4800600"/>
              <a:ext cx="609600" cy="1295400"/>
              <a:chOff x="609600" y="5486400"/>
              <a:chExt cx="609600" cy="1295400"/>
            </a:xfrm>
          </p:grpSpPr>
          <p:sp>
            <p:nvSpPr>
              <p:cNvPr id="131" name="Rounded Rectangle 13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32" name="Oval 13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33" name="Straight Connector 13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788"/>
            <p:cNvGrpSpPr>
              <a:grpSpLocks/>
            </p:cNvGrpSpPr>
            <p:nvPr/>
          </p:nvGrpSpPr>
          <p:grpSpPr bwMode="auto">
            <a:xfrm>
              <a:off x="8001000" y="3733800"/>
              <a:ext cx="609600" cy="1295400"/>
              <a:chOff x="609600" y="5486400"/>
              <a:chExt cx="609600" cy="1295400"/>
            </a:xfrm>
          </p:grpSpPr>
          <p:sp>
            <p:nvSpPr>
              <p:cNvPr id="125" name="Rounded Rectangle 12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795"/>
            <p:cNvGrpSpPr>
              <a:grpSpLocks/>
            </p:cNvGrpSpPr>
            <p:nvPr/>
          </p:nvGrpSpPr>
          <p:grpSpPr bwMode="auto">
            <a:xfrm>
              <a:off x="6400800" y="5029200"/>
              <a:ext cx="609600" cy="1295400"/>
              <a:chOff x="609600" y="5486400"/>
              <a:chExt cx="609600" cy="1295400"/>
            </a:xfrm>
          </p:grpSpPr>
          <p:sp>
            <p:nvSpPr>
              <p:cNvPr id="119" name="Rounded Rectangle 11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802"/>
            <p:cNvGrpSpPr>
              <a:grpSpLocks/>
            </p:cNvGrpSpPr>
            <p:nvPr/>
          </p:nvGrpSpPr>
          <p:grpSpPr bwMode="auto">
            <a:xfrm>
              <a:off x="7391400" y="4953000"/>
              <a:ext cx="609600" cy="1295400"/>
              <a:chOff x="609600" y="5486400"/>
              <a:chExt cx="609600" cy="1295400"/>
            </a:xfrm>
          </p:grpSpPr>
          <p:sp>
            <p:nvSpPr>
              <p:cNvPr id="113" name="Rounded Rectangle 11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4" name="Oval 11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809"/>
            <p:cNvGrpSpPr>
              <a:grpSpLocks/>
            </p:cNvGrpSpPr>
            <p:nvPr/>
          </p:nvGrpSpPr>
          <p:grpSpPr bwMode="auto">
            <a:xfrm>
              <a:off x="8382000" y="4648200"/>
              <a:ext cx="609600" cy="1295400"/>
              <a:chOff x="609600" y="5486400"/>
              <a:chExt cx="609600" cy="1295400"/>
            </a:xfrm>
          </p:grpSpPr>
          <p:sp>
            <p:nvSpPr>
              <p:cNvPr id="107" name="Rounded Rectangle 10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816"/>
            <p:cNvGrpSpPr>
              <a:grpSpLocks/>
            </p:cNvGrpSpPr>
            <p:nvPr/>
          </p:nvGrpSpPr>
          <p:grpSpPr bwMode="auto">
            <a:xfrm>
              <a:off x="8229600" y="304800"/>
              <a:ext cx="609600" cy="1295400"/>
              <a:chOff x="609600" y="5486400"/>
              <a:chExt cx="609600" cy="1295400"/>
            </a:xfrm>
          </p:grpSpPr>
          <p:sp>
            <p:nvSpPr>
              <p:cNvPr id="101" name="Rounded Rectangle 1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 Box 368"/>
            <p:cNvSpPr txBox="1">
              <a:spLocks noChangeArrowheads="1"/>
            </p:cNvSpPr>
            <p:nvPr/>
          </p:nvSpPr>
          <p:spPr bwMode="auto">
            <a:xfrm>
              <a:off x="7543801" y="25908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32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293" name="Group 480"/>
          <p:cNvGrpSpPr>
            <a:grpSpLocks/>
          </p:cNvGrpSpPr>
          <p:nvPr/>
        </p:nvGrpSpPr>
        <p:grpSpPr bwMode="auto">
          <a:xfrm>
            <a:off x="4207670" y="2590800"/>
            <a:ext cx="2819400" cy="4038600"/>
            <a:chOff x="2971800" y="2590800"/>
            <a:chExt cx="2819400" cy="4038600"/>
          </a:xfrm>
        </p:grpSpPr>
        <p:grpSp>
          <p:nvGrpSpPr>
            <p:cNvPr id="294" name="Group 487"/>
            <p:cNvGrpSpPr>
              <a:grpSpLocks/>
            </p:cNvGrpSpPr>
            <p:nvPr/>
          </p:nvGrpSpPr>
          <p:grpSpPr bwMode="auto">
            <a:xfrm>
              <a:off x="3657600" y="2590800"/>
              <a:ext cx="609600" cy="1295400"/>
              <a:chOff x="609600" y="5486400"/>
              <a:chExt cx="609600" cy="1295400"/>
            </a:xfrm>
          </p:grpSpPr>
          <p:sp>
            <p:nvSpPr>
              <p:cNvPr id="401" name="Rounded Rectangle 4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03" name="Straight Connector 4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494"/>
            <p:cNvGrpSpPr>
              <a:grpSpLocks/>
            </p:cNvGrpSpPr>
            <p:nvPr/>
          </p:nvGrpSpPr>
          <p:grpSpPr bwMode="auto">
            <a:xfrm>
              <a:off x="3048000" y="2895600"/>
              <a:ext cx="609600" cy="1295400"/>
              <a:chOff x="609600" y="5486400"/>
              <a:chExt cx="609600" cy="1295400"/>
            </a:xfrm>
          </p:grpSpPr>
          <p:sp>
            <p:nvSpPr>
              <p:cNvPr id="395" name="Rounded Rectangle 39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7" name="Straight Connector 39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501"/>
            <p:cNvGrpSpPr>
              <a:grpSpLocks/>
            </p:cNvGrpSpPr>
            <p:nvPr/>
          </p:nvGrpSpPr>
          <p:grpSpPr bwMode="auto">
            <a:xfrm>
              <a:off x="3962400" y="3276600"/>
              <a:ext cx="609600" cy="1295400"/>
              <a:chOff x="609600" y="5486400"/>
              <a:chExt cx="609600" cy="1295400"/>
            </a:xfrm>
          </p:grpSpPr>
          <p:sp>
            <p:nvSpPr>
              <p:cNvPr id="389" name="Rounded Rectangle 38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1" name="Straight Connector 39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Group 508"/>
            <p:cNvGrpSpPr>
              <a:grpSpLocks/>
            </p:cNvGrpSpPr>
            <p:nvPr/>
          </p:nvGrpSpPr>
          <p:grpSpPr bwMode="auto">
            <a:xfrm>
              <a:off x="4343400" y="2590800"/>
              <a:ext cx="609600" cy="1295400"/>
              <a:chOff x="609600" y="5486400"/>
              <a:chExt cx="609600" cy="1295400"/>
            </a:xfrm>
          </p:grpSpPr>
          <p:sp>
            <p:nvSpPr>
              <p:cNvPr id="383" name="Rounded Rectangle 38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515"/>
            <p:cNvGrpSpPr>
              <a:grpSpLocks/>
            </p:cNvGrpSpPr>
            <p:nvPr/>
          </p:nvGrpSpPr>
          <p:grpSpPr bwMode="auto">
            <a:xfrm>
              <a:off x="3429000" y="3657600"/>
              <a:ext cx="609600" cy="1295400"/>
              <a:chOff x="609600" y="5486400"/>
              <a:chExt cx="609600" cy="1295400"/>
            </a:xfrm>
          </p:grpSpPr>
          <p:sp>
            <p:nvSpPr>
              <p:cNvPr id="377" name="Rounded Rectangle 37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9" name="Straight Connector 37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522"/>
            <p:cNvGrpSpPr>
              <a:grpSpLocks/>
            </p:cNvGrpSpPr>
            <p:nvPr/>
          </p:nvGrpSpPr>
          <p:grpSpPr bwMode="auto">
            <a:xfrm>
              <a:off x="2971800" y="4114800"/>
              <a:ext cx="609600" cy="1295400"/>
              <a:chOff x="609600" y="5486400"/>
              <a:chExt cx="609600" cy="1295400"/>
            </a:xfrm>
          </p:grpSpPr>
          <p:sp>
            <p:nvSpPr>
              <p:cNvPr id="371" name="Rounded Rectangle 37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3" name="Straight Connector 37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0" name="Group 529"/>
            <p:cNvGrpSpPr>
              <a:grpSpLocks/>
            </p:cNvGrpSpPr>
            <p:nvPr/>
          </p:nvGrpSpPr>
          <p:grpSpPr bwMode="auto">
            <a:xfrm>
              <a:off x="3886200" y="4419600"/>
              <a:ext cx="609600" cy="1295400"/>
              <a:chOff x="609600" y="5486400"/>
              <a:chExt cx="609600" cy="1295400"/>
            </a:xfrm>
          </p:grpSpPr>
          <p:sp>
            <p:nvSpPr>
              <p:cNvPr id="365" name="Rounded Rectangle 36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536"/>
            <p:cNvGrpSpPr>
              <a:grpSpLocks/>
            </p:cNvGrpSpPr>
            <p:nvPr/>
          </p:nvGrpSpPr>
          <p:grpSpPr bwMode="auto">
            <a:xfrm>
              <a:off x="4495800" y="3733800"/>
              <a:ext cx="609600" cy="1295400"/>
              <a:chOff x="609600" y="5486400"/>
              <a:chExt cx="609600" cy="1295400"/>
            </a:xfrm>
          </p:grpSpPr>
          <p:sp>
            <p:nvSpPr>
              <p:cNvPr id="359" name="Rounded Rectangle 3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1" name="Straight Connector 3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543"/>
            <p:cNvGrpSpPr>
              <a:grpSpLocks/>
            </p:cNvGrpSpPr>
            <p:nvPr/>
          </p:nvGrpSpPr>
          <p:grpSpPr bwMode="auto">
            <a:xfrm>
              <a:off x="4724400" y="3048000"/>
              <a:ext cx="609600" cy="1295400"/>
              <a:chOff x="609600" y="5486400"/>
              <a:chExt cx="609600" cy="1295400"/>
            </a:xfrm>
          </p:grpSpPr>
          <p:sp>
            <p:nvSpPr>
              <p:cNvPr id="353" name="Rounded Rectangle 3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54" name="Oval 3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55" name="Straight Connector 3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550"/>
            <p:cNvGrpSpPr>
              <a:grpSpLocks/>
            </p:cNvGrpSpPr>
            <p:nvPr/>
          </p:nvGrpSpPr>
          <p:grpSpPr bwMode="auto">
            <a:xfrm>
              <a:off x="4343400" y="3886200"/>
              <a:ext cx="609600" cy="1295400"/>
              <a:chOff x="609600" y="5486400"/>
              <a:chExt cx="609600" cy="1295400"/>
            </a:xfrm>
          </p:grpSpPr>
          <p:sp>
            <p:nvSpPr>
              <p:cNvPr id="347" name="Rounded Rectangle 3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8" name="Oval 3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557"/>
            <p:cNvGrpSpPr>
              <a:grpSpLocks/>
            </p:cNvGrpSpPr>
            <p:nvPr/>
          </p:nvGrpSpPr>
          <p:grpSpPr bwMode="auto">
            <a:xfrm>
              <a:off x="4876800" y="4724400"/>
              <a:ext cx="609600" cy="1295400"/>
              <a:chOff x="609600" y="5486400"/>
              <a:chExt cx="609600" cy="1295400"/>
            </a:xfrm>
          </p:grpSpPr>
          <p:sp>
            <p:nvSpPr>
              <p:cNvPr id="341" name="Rounded Rectangle 3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2" name="Oval 3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3" name="Straight Connector 3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564"/>
            <p:cNvGrpSpPr>
              <a:grpSpLocks/>
            </p:cNvGrpSpPr>
            <p:nvPr/>
          </p:nvGrpSpPr>
          <p:grpSpPr bwMode="auto">
            <a:xfrm>
              <a:off x="5105400" y="3657600"/>
              <a:ext cx="609600" cy="1295400"/>
              <a:chOff x="609600" y="5486400"/>
              <a:chExt cx="609600" cy="1295400"/>
            </a:xfrm>
          </p:grpSpPr>
          <p:sp>
            <p:nvSpPr>
              <p:cNvPr id="335" name="Rounded Rectangle 3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6" name="Oval 3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7" name="Straight Connector 3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Group 571"/>
            <p:cNvGrpSpPr>
              <a:grpSpLocks/>
            </p:cNvGrpSpPr>
            <p:nvPr/>
          </p:nvGrpSpPr>
          <p:grpSpPr bwMode="auto">
            <a:xfrm>
              <a:off x="3657600" y="5334000"/>
              <a:ext cx="609600" cy="1295400"/>
              <a:chOff x="609600" y="5486400"/>
              <a:chExt cx="609600" cy="1295400"/>
            </a:xfrm>
          </p:grpSpPr>
          <p:sp>
            <p:nvSpPr>
              <p:cNvPr id="329" name="Rounded Rectangle 3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0" name="Oval 3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1" name="Straight Connector 3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oup 578"/>
            <p:cNvGrpSpPr>
              <a:grpSpLocks/>
            </p:cNvGrpSpPr>
            <p:nvPr/>
          </p:nvGrpSpPr>
          <p:grpSpPr bwMode="auto">
            <a:xfrm>
              <a:off x="3200400" y="5029200"/>
              <a:ext cx="609600" cy="1295400"/>
              <a:chOff x="609600" y="5486400"/>
              <a:chExt cx="609600" cy="1295400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24" name="Oval 3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25" name="Straight Connector 3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585"/>
            <p:cNvGrpSpPr>
              <a:grpSpLocks/>
            </p:cNvGrpSpPr>
            <p:nvPr/>
          </p:nvGrpSpPr>
          <p:grpSpPr bwMode="auto">
            <a:xfrm>
              <a:off x="4343400" y="5257800"/>
              <a:ext cx="609600" cy="1295400"/>
              <a:chOff x="609600" y="5486400"/>
              <a:chExt cx="609600" cy="1295400"/>
            </a:xfrm>
          </p:grpSpPr>
          <p:sp>
            <p:nvSpPr>
              <p:cNvPr id="317" name="Rounded Rectangle 3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8" name="Oval 3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9" name="Straight Connector 3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oup 592"/>
            <p:cNvGrpSpPr>
              <a:grpSpLocks/>
            </p:cNvGrpSpPr>
            <p:nvPr/>
          </p:nvGrpSpPr>
          <p:grpSpPr bwMode="auto">
            <a:xfrm>
              <a:off x="5181600" y="5334000"/>
              <a:ext cx="609600" cy="1295400"/>
              <a:chOff x="609600" y="5486400"/>
              <a:chExt cx="609600" cy="1295400"/>
            </a:xfrm>
          </p:grpSpPr>
          <p:sp>
            <p:nvSpPr>
              <p:cNvPr id="311" name="Rounded Rectangle 31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2" name="Oval 31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0" name="Text Box 368"/>
            <p:cNvSpPr txBox="1">
              <a:spLocks noChangeArrowheads="1"/>
            </p:cNvSpPr>
            <p:nvPr/>
          </p:nvSpPr>
          <p:spPr bwMode="auto">
            <a:xfrm>
              <a:off x="4267200" y="41910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16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465" name="TextBox 464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|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Τεύχος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λοκ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ίρι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466" name="Rectangle 465"/>
          <p:cNvSpPr/>
          <p:nvPr/>
        </p:nvSpPr>
        <p:spPr>
          <a:xfrm>
            <a:off x="0" y="6304002"/>
            <a:ext cx="121158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Υποστηρικτικό υλικό για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r>
              <a:rPr lang="de-DE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/>
            </a:r>
            <a:br>
              <a:rPr lang="de-DE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</a:br>
            <a:r>
              <a:rPr lang="el-GR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A et al. (2017) 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 dynamics: understanding the spread of diseases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. </a:t>
            </a:r>
            <a:r>
              <a:rPr lang="el-GR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 </a:t>
            </a:r>
            <a:r>
              <a:rPr lang="el-GR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52-56.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5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5" name="Picture 42" descr="glo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738" y="1168400"/>
            <a:ext cx="43180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6" name="Text Box 44"/>
          <p:cNvSpPr txBox="1">
            <a:spLocks noChangeArrowheads="1"/>
          </p:cNvSpPr>
          <p:nvPr/>
        </p:nvSpPr>
        <p:spPr bwMode="auto">
          <a:xfrm>
            <a:off x="6664648" y="2997201"/>
            <a:ext cx="28541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4000" b="1" dirty="0">
                <a:solidFill>
                  <a:schemeClr val="bg1"/>
                </a:solidFill>
              </a:rPr>
              <a:t>33 </a:t>
            </a:r>
            <a:r>
              <a:rPr lang="el-GR" sz="4000" b="1" dirty="0" smtClean="0">
                <a:solidFill>
                  <a:schemeClr val="bg1"/>
                </a:solidFill>
              </a:rPr>
              <a:t>β</a:t>
            </a:r>
            <a:r>
              <a:rPr lang="el-GR" sz="4000" b="1" dirty="0" smtClean="0">
                <a:solidFill>
                  <a:schemeClr val="bg1"/>
                </a:solidFill>
              </a:rPr>
              <a:t>ήματα</a:t>
            </a:r>
            <a:r>
              <a:rPr lang="en-GB" sz="4000" b="1" dirty="0" smtClean="0">
                <a:solidFill>
                  <a:schemeClr val="bg1"/>
                </a:solidFill>
              </a:rPr>
              <a:t>!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467" name="Table 4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857422"/>
              </p:ext>
            </p:extLst>
          </p:nvPr>
        </p:nvGraphicFramePr>
        <p:xfrm>
          <a:off x="2061371" y="331702"/>
          <a:ext cx="1288410" cy="621792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88410"/>
              </a:tblGrid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128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1,024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2,048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4,096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8,192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16,384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32,768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65,536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</a:tbl>
          </a:graphicData>
        </a:graphic>
      </p:graphicFrame>
      <p:graphicFrame>
        <p:nvGraphicFramePr>
          <p:cNvPr id="468" name="Table 4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598664"/>
              </p:ext>
            </p:extLst>
          </p:nvPr>
        </p:nvGraphicFramePr>
        <p:xfrm>
          <a:off x="3866940" y="312748"/>
          <a:ext cx="1814018" cy="621792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814018"/>
              </a:tblGrid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131,072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262,144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524,288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1,048,576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2,097,152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4,194,304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8,388,608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16,777,216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33,554,432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67,108,864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134,217,728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268,435,456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536,870,912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1,073,741,824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2,147,483,648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4,294,967,296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62973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8,589,934,592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|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Τεύχος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λοκ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ίρι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0" y="6304002"/>
            <a:ext cx="121158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Υποστηρικτικό υλικό για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r>
              <a:rPr lang="de-DE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/>
            </a:r>
            <a:br>
              <a:rPr lang="de-DE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</a:br>
            <a:r>
              <a:rPr lang="el-GR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A et al. (2017) 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 dynamics: understanding the spread of diseases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. </a:t>
            </a:r>
            <a:r>
              <a:rPr lang="el-GR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 </a:t>
            </a:r>
            <a:r>
              <a:rPr lang="el-GR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52-56.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8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5454" y="1940568"/>
            <a:ext cx="65225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«Τα φρύδια σηκώθηκαν όταν το μοντέλο των Κέντρων για τον Έλεγχο των Νοσημάτων έκανε πρόβλεψη για </a:t>
            </a:r>
            <a:r>
              <a:rPr lang="el-GR" sz="3000" b="1" dirty="0">
                <a:solidFill>
                  <a:srgbClr val="0000FF"/>
                </a:solidFill>
                <a:latin typeface="Helvetica Neue"/>
                <a:cs typeface="Helvetica Neue"/>
              </a:rPr>
              <a:t>77 τρισεκατομμύρια περιπτώσεις </a:t>
            </a:r>
            <a:r>
              <a:rPr lang="en-US" sz="3000" b="1" dirty="0" smtClean="0">
                <a:solidFill>
                  <a:srgbClr val="0000FF"/>
                </a:solidFill>
                <a:latin typeface="Helvetica Neue"/>
                <a:cs typeface="Helvetica Neue"/>
              </a:rPr>
              <a:t> </a:t>
            </a:r>
            <a:r>
              <a:rPr lang="el-GR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αν η επιδημία έβγαινε εκτός ελέγχου» - Ben Cooper, 2006 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53353" y="4664617"/>
            <a:ext cx="2924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 Neue Light"/>
                <a:cs typeface="Helvetica Neue Light"/>
              </a:rPr>
              <a:t>– Ben Cooper, 2006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|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Τεύχος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λοκ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α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ίρι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2017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6213560"/>
            <a:ext cx="121158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Υποστηρικτικό υλικό για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b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</a:br>
            <a:r>
              <a:rPr lang="el-GR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l-GR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A et al. (2017) 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 dynamics: understanding the spread of diseases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. </a:t>
            </a:r>
            <a:r>
              <a:rPr lang="el-GR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 </a:t>
            </a:r>
            <a:r>
              <a:rPr lang="el-GR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l-GR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52-56.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9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404</Words>
  <Application>Microsoft Macintosh PowerPoint</Application>
  <PresentationFormat>Custom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Jo Jo</cp:lastModifiedBy>
  <cp:revision>12</cp:revision>
  <dcterms:created xsi:type="dcterms:W3CDTF">2015-07-20T15:19:23Z</dcterms:created>
  <dcterms:modified xsi:type="dcterms:W3CDTF">2017-12-17T21:46:50Z</dcterms:modified>
</cp:coreProperties>
</file>